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4" r:id="rId4"/>
    <p:sldId id="289" r:id="rId5"/>
    <p:sldId id="266" r:id="rId6"/>
    <p:sldId id="268" r:id="rId7"/>
    <p:sldId id="269" r:id="rId8"/>
    <p:sldId id="270" r:id="rId9"/>
    <p:sldId id="271" r:id="rId10"/>
    <p:sldId id="272" r:id="rId11"/>
    <p:sldId id="273" r:id="rId12"/>
    <p:sldId id="286" r:id="rId13"/>
    <p:sldId id="277" r:id="rId14"/>
    <p:sldId id="278" r:id="rId15"/>
    <p:sldId id="279" r:id="rId16"/>
    <p:sldId id="280" r:id="rId17"/>
    <p:sldId id="281" r:id="rId18"/>
    <p:sldId id="283" r:id="rId19"/>
    <p:sldId id="284" r:id="rId20"/>
    <p:sldId id="287" r:id="rId21"/>
    <p:sldId id="290" r:id="rId22"/>
    <p:sldId id="293" r:id="rId23"/>
    <p:sldId id="294" r:id="rId24"/>
    <p:sldId id="296" r:id="rId25"/>
    <p:sldId id="297" r:id="rId26"/>
    <p:sldId id="301" r:id="rId27"/>
    <p:sldId id="298" r:id="rId28"/>
    <p:sldId id="295" r:id="rId29"/>
    <p:sldId id="302" r:id="rId3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25" autoAdjust="0"/>
    <p:restoredTop sz="96433" autoAdjust="0"/>
  </p:normalViewPr>
  <p:slideViewPr>
    <p:cSldViewPr snapToGrid="0">
      <p:cViewPr varScale="1">
        <p:scale>
          <a:sx n="111" d="100"/>
          <a:sy n="111" d="100"/>
        </p:scale>
        <p:origin x="1476" y="10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ru-RU"/>
              <a:t>Образец заголовка</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9389A218-1BD9-44B7-AD25-60C2204205A7}" type="datetimeFigureOut">
              <a:rPr lang="ru-RU" smtClean="0"/>
              <a:t>09.11.2022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C5C7EFC-FB93-4B0A-97A4-5DFF6022B23C}" type="slidenum">
              <a:rPr lang="ru-RU" smtClean="0"/>
              <a:t>‹#›</a:t>
            </a:fld>
            <a:endParaRPr lang="ru-RU"/>
          </a:p>
        </p:txBody>
      </p:sp>
    </p:spTree>
    <p:extLst>
      <p:ext uri="{BB962C8B-B14F-4D97-AF65-F5344CB8AC3E}">
        <p14:creationId xmlns:p14="http://schemas.microsoft.com/office/powerpoint/2010/main" val="1795389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9389A218-1BD9-44B7-AD25-60C2204205A7}" type="datetimeFigureOut">
              <a:rPr lang="ru-RU" smtClean="0"/>
              <a:t>09.11.2022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C5C7EFC-FB93-4B0A-97A4-5DFF6022B23C}" type="slidenum">
              <a:rPr lang="ru-RU" smtClean="0"/>
              <a:t>‹#›</a:t>
            </a:fld>
            <a:endParaRPr lang="ru-RU"/>
          </a:p>
        </p:txBody>
      </p:sp>
    </p:spTree>
    <p:extLst>
      <p:ext uri="{BB962C8B-B14F-4D97-AF65-F5344CB8AC3E}">
        <p14:creationId xmlns:p14="http://schemas.microsoft.com/office/powerpoint/2010/main" val="16772015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9389A218-1BD9-44B7-AD25-60C2204205A7}" type="datetimeFigureOut">
              <a:rPr lang="ru-RU" smtClean="0"/>
              <a:t>09.11.2022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C5C7EFC-FB93-4B0A-97A4-5DFF6022B23C}" type="slidenum">
              <a:rPr lang="ru-RU" smtClean="0"/>
              <a:t>‹#›</a:t>
            </a:fld>
            <a:endParaRPr lang="ru-RU"/>
          </a:p>
        </p:txBody>
      </p:sp>
    </p:spTree>
    <p:extLst>
      <p:ext uri="{BB962C8B-B14F-4D97-AF65-F5344CB8AC3E}">
        <p14:creationId xmlns:p14="http://schemas.microsoft.com/office/powerpoint/2010/main" val="13193147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6778"/>
            <a:ext cx="9144000" cy="1069514"/>
          </a:xfrm>
          <a:prstGeom prst="rect">
            <a:avLst/>
          </a:prstGeom>
        </p:spPr>
        <p:txBody>
          <a:bodyPr anchor="ctr"/>
          <a:lstStyle>
            <a:lvl1pPr>
              <a:defRPr b="1" baseline="0">
                <a:solidFill>
                  <a:schemeClr val="tx1">
                    <a:lumMod val="75000"/>
                    <a:lumOff val="25000"/>
                  </a:schemeClr>
                </a:solidFill>
                <a:latin typeface="Arial" pitchFamily="34" charset="0"/>
                <a:cs typeface="Arial" pitchFamily="34" charset="0"/>
              </a:defRPr>
            </a:lvl1pPr>
          </a:lstStyle>
          <a:p>
            <a:r>
              <a:rPr lang="en-US" altLang="ko-KR" dirty="0" smtClean="0"/>
              <a:t> Click to add title</a:t>
            </a:r>
            <a:endParaRPr lang="ko-KR" altLang="en-US" dirty="0"/>
          </a:p>
        </p:txBody>
      </p:sp>
      <p:sp>
        <p:nvSpPr>
          <p:cNvPr id="3" name="Content Placeholder 2"/>
          <p:cNvSpPr>
            <a:spLocks noGrp="1"/>
          </p:cNvSpPr>
          <p:nvPr>
            <p:ph idx="1"/>
          </p:nvPr>
        </p:nvSpPr>
        <p:spPr>
          <a:xfrm>
            <a:off x="457200" y="1600201"/>
            <a:ext cx="8229600" cy="460648"/>
          </a:xfrm>
          <a:prstGeom prst="rect">
            <a:avLst/>
          </a:prstGeom>
        </p:spPr>
        <p:txBody>
          <a:bodyPr anchor="ctr"/>
          <a:lstStyle>
            <a:lvl1pPr marL="0" indent="0">
              <a:buNone/>
              <a:defRPr sz="2000">
                <a:solidFill>
                  <a:schemeClr val="tx1">
                    <a:lumMod val="75000"/>
                    <a:lumOff val="25000"/>
                  </a:schemeClr>
                </a:solidFill>
              </a:defRPr>
            </a:lvl1pPr>
          </a:lstStyle>
          <a:p>
            <a:pPr lvl="0"/>
            <a:r>
              <a:rPr lang="en-US" altLang="ko-KR" dirty="0" smtClean="0"/>
              <a:t>Click to edit Master text styles</a:t>
            </a:r>
          </a:p>
        </p:txBody>
      </p:sp>
      <p:sp>
        <p:nvSpPr>
          <p:cNvPr id="4" name="Content Placeholder 2"/>
          <p:cNvSpPr>
            <a:spLocks noGrp="1"/>
          </p:cNvSpPr>
          <p:nvPr>
            <p:ph idx="10"/>
          </p:nvPr>
        </p:nvSpPr>
        <p:spPr>
          <a:xfrm>
            <a:off x="467544" y="2276872"/>
            <a:ext cx="8229600" cy="3600400"/>
          </a:xfrm>
          <a:prstGeom prst="rect">
            <a:avLst/>
          </a:prstGeom>
        </p:spPr>
        <p:txBody>
          <a:bodyPr lIns="396000" anchor="t"/>
          <a:lstStyle>
            <a:lvl1pPr marL="0" indent="0">
              <a:buNone/>
              <a:defRPr sz="1400">
                <a:solidFill>
                  <a:schemeClr val="tx1">
                    <a:lumMod val="75000"/>
                    <a:lumOff val="25000"/>
                  </a:schemeClr>
                </a:solidFill>
              </a:defRPr>
            </a:lvl1pPr>
          </a:lstStyle>
          <a:p>
            <a:pPr lvl="0"/>
            <a:r>
              <a:rPr lang="en-US" altLang="ko-KR" dirty="0" smtClean="0"/>
              <a:t>Click to edit Master text styles</a:t>
            </a:r>
          </a:p>
        </p:txBody>
      </p:sp>
    </p:spTree>
    <p:extLst>
      <p:ext uri="{BB962C8B-B14F-4D97-AF65-F5344CB8AC3E}">
        <p14:creationId xmlns:p14="http://schemas.microsoft.com/office/powerpoint/2010/main" val="3956412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9389A218-1BD9-44B7-AD25-60C2204205A7}" type="datetimeFigureOut">
              <a:rPr lang="ru-RU" smtClean="0"/>
              <a:t>09.11.2022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C5C7EFC-FB93-4B0A-97A4-5DFF6022B23C}" type="slidenum">
              <a:rPr lang="ru-RU" smtClean="0"/>
              <a:t>‹#›</a:t>
            </a:fld>
            <a:endParaRPr lang="ru-RU"/>
          </a:p>
        </p:txBody>
      </p:sp>
    </p:spTree>
    <p:extLst>
      <p:ext uri="{BB962C8B-B14F-4D97-AF65-F5344CB8AC3E}">
        <p14:creationId xmlns:p14="http://schemas.microsoft.com/office/powerpoint/2010/main" val="36619137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ru-RU"/>
              <a:t>Образец заголовка</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9389A218-1BD9-44B7-AD25-60C2204205A7}" type="datetimeFigureOut">
              <a:rPr lang="ru-RU" smtClean="0"/>
              <a:t>09.11.2022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C5C7EFC-FB93-4B0A-97A4-5DFF6022B23C}" type="slidenum">
              <a:rPr lang="ru-RU" smtClean="0"/>
              <a:t>‹#›</a:t>
            </a:fld>
            <a:endParaRPr lang="ru-RU"/>
          </a:p>
        </p:txBody>
      </p:sp>
    </p:spTree>
    <p:extLst>
      <p:ext uri="{BB962C8B-B14F-4D97-AF65-F5344CB8AC3E}">
        <p14:creationId xmlns:p14="http://schemas.microsoft.com/office/powerpoint/2010/main" val="1319446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9389A218-1BD9-44B7-AD25-60C2204205A7}" type="datetimeFigureOut">
              <a:rPr lang="ru-RU" smtClean="0"/>
              <a:t>09.11.2022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1C5C7EFC-FB93-4B0A-97A4-5DFF6022B23C}" type="slidenum">
              <a:rPr lang="ru-RU" smtClean="0"/>
              <a:t>‹#›</a:t>
            </a:fld>
            <a:endParaRPr lang="ru-RU"/>
          </a:p>
        </p:txBody>
      </p:sp>
    </p:spTree>
    <p:extLst>
      <p:ext uri="{BB962C8B-B14F-4D97-AF65-F5344CB8AC3E}">
        <p14:creationId xmlns:p14="http://schemas.microsoft.com/office/powerpoint/2010/main" val="5870402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ru-RU"/>
              <a:t>Образец заголовка</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629842" y="2505075"/>
            <a:ext cx="3868340"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4629150" y="2505075"/>
            <a:ext cx="3887391"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9389A218-1BD9-44B7-AD25-60C2204205A7}" type="datetimeFigureOut">
              <a:rPr lang="ru-RU" smtClean="0"/>
              <a:t>09.11.2022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1C5C7EFC-FB93-4B0A-97A4-5DFF6022B23C}" type="slidenum">
              <a:rPr lang="ru-RU" smtClean="0"/>
              <a:t>‹#›</a:t>
            </a:fld>
            <a:endParaRPr lang="ru-RU"/>
          </a:p>
        </p:txBody>
      </p:sp>
    </p:spTree>
    <p:extLst>
      <p:ext uri="{BB962C8B-B14F-4D97-AF65-F5344CB8AC3E}">
        <p14:creationId xmlns:p14="http://schemas.microsoft.com/office/powerpoint/2010/main" val="19098864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9389A218-1BD9-44B7-AD25-60C2204205A7}" type="datetimeFigureOut">
              <a:rPr lang="ru-RU" smtClean="0"/>
              <a:t>09.11.2022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1C5C7EFC-FB93-4B0A-97A4-5DFF6022B23C}" type="slidenum">
              <a:rPr lang="ru-RU" smtClean="0"/>
              <a:t>‹#›</a:t>
            </a:fld>
            <a:endParaRPr lang="ru-RU"/>
          </a:p>
        </p:txBody>
      </p:sp>
    </p:spTree>
    <p:extLst>
      <p:ext uri="{BB962C8B-B14F-4D97-AF65-F5344CB8AC3E}">
        <p14:creationId xmlns:p14="http://schemas.microsoft.com/office/powerpoint/2010/main" val="5302645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389A218-1BD9-44B7-AD25-60C2204205A7}" type="datetimeFigureOut">
              <a:rPr lang="ru-RU" smtClean="0"/>
              <a:t>09.11.2022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1C5C7EFC-FB93-4B0A-97A4-5DFF6022B23C}" type="slidenum">
              <a:rPr lang="ru-RU" smtClean="0"/>
              <a:t>‹#›</a:t>
            </a:fld>
            <a:endParaRPr lang="ru-RU"/>
          </a:p>
        </p:txBody>
      </p:sp>
    </p:spTree>
    <p:extLst>
      <p:ext uri="{BB962C8B-B14F-4D97-AF65-F5344CB8AC3E}">
        <p14:creationId xmlns:p14="http://schemas.microsoft.com/office/powerpoint/2010/main" val="17143964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9389A218-1BD9-44B7-AD25-60C2204205A7}" type="datetimeFigureOut">
              <a:rPr lang="ru-RU" smtClean="0"/>
              <a:t>09.11.2022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1C5C7EFC-FB93-4B0A-97A4-5DFF6022B23C}" type="slidenum">
              <a:rPr lang="ru-RU" smtClean="0"/>
              <a:t>‹#›</a:t>
            </a:fld>
            <a:endParaRPr lang="ru-RU"/>
          </a:p>
        </p:txBody>
      </p:sp>
    </p:spTree>
    <p:extLst>
      <p:ext uri="{BB962C8B-B14F-4D97-AF65-F5344CB8AC3E}">
        <p14:creationId xmlns:p14="http://schemas.microsoft.com/office/powerpoint/2010/main" val="14267339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9389A218-1BD9-44B7-AD25-60C2204205A7}" type="datetimeFigureOut">
              <a:rPr lang="ru-RU" smtClean="0"/>
              <a:t>09.11.2022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1C5C7EFC-FB93-4B0A-97A4-5DFF6022B23C}" type="slidenum">
              <a:rPr lang="ru-RU" smtClean="0"/>
              <a:t>‹#›</a:t>
            </a:fld>
            <a:endParaRPr lang="ru-RU"/>
          </a:p>
        </p:txBody>
      </p:sp>
    </p:spTree>
    <p:extLst>
      <p:ext uri="{BB962C8B-B14F-4D97-AF65-F5344CB8AC3E}">
        <p14:creationId xmlns:p14="http://schemas.microsoft.com/office/powerpoint/2010/main" val="41744860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89A218-1BD9-44B7-AD25-60C2204205A7}" type="datetimeFigureOut">
              <a:rPr lang="ru-RU" smtClean="0"/>
              <a:t>09.11.2022</a:t>
            </a:fld>
            <a:endParaRPr lang="ru-RU"/>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C5C7EFC-FB93-4B0A-97A4-5DFF6022B23C}" type="slidenum">
              <a:rPr lang="ru-RU" smtClean="0"/>
              <a:t>‹#›</a:t>
            </a:fld>
            <a:endParaRPr lang="ru-RU"/>
          </a:p>
        </p:txBody>
      </p:sp>
    </p:spTree>
    <p:extLst>
      <p:ext uri="{BB962C8B-B14F-4D97-AF65-F5344CB8AC3E}">
        <p14:creationId xmlns:p14="http://schemas.microsoft.com/office/powerpoint/2010/main" val="27461779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2.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jpeg"/><Relationship Id="rId2" Type="http://schemas.openxmlformats.org/officeDocument/2006/relationships/image" Target="../media/image15.jpeg"/><Relationship Id="rId1" Type="http://schemas.openxmlformats.org/officeDocument/2006/relationships/slideLayout" Target="../slideLayouts/slideLayout12.xml"/><Relationship Id="rId6" Type="http://schemas.openxmlformats.org/officeDocument/2006/relationships/image" Target="../media/image19.jpeg"/><Relationship Id="rId5" Type="http://schemas.openxmlformats.org/officeDocument/2006/relationships/image" Target="../media/image18.png"/><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5886" y="0"/>
            <a:ext cx="9139938" cy="6858000"/>
          </a:xfrm>
          <a:prstGeom prst="rect">
            <a:avLst/>
          </a:prstGeom>
        </p:spPr>
      </p:pic>
      <p:sp>
        <p:nvSpPr>
          <p:cNvPr id="4" name="Прямоугольник 3"/>
          <p:cNvSpPr/>
          <p:nvPr/>
        </p:nvSpPr>
        <p:spPr>
          <a:xfrm>
            <a:off x="651164" y="1288473"/>
            <a:ext cx="10113728" cy="3416320"/>
          </a:xfrm>
          <a:prstGeom prst="rect">
            <a:avLst/>
          </a:prstGeom>
        </p:spPr>
        <p:txBody>
          <a:bodyPr wrap="square">
            <a:spAutoFit/>
          </a:bodyPr>
          <a:lstStyle/>
          <a:p>
            <a:pPr algn="ctr"/>
            <a:r>
              <a:rPr lang="ru-RU" sz="5400" b="1" dirty="0" smtClean="0"/>
              <a:t>Преподавание </a:t>
            </a:r>
          </a:p>
          <a:p>
            <a:pPr algn="ctr"/>
            <a:r>
              <a:rPr lang="ru-RU" sz="5400" b="1" dirty="0"/>
              <a:t>ф</a:t>
            </a:r>
            <a:r>
              <a:rPr lang="ru-RU" sz="5400" b="1" dirty="0" smtClean="0"/>
              <a:t>инансовой</a:t>
            </a:r>
          </a:p>
          <a:p>
            <a:pPr algn="ctr"/>
            <a:r>
              <a:rPr lang="ru-RU" sz="5400" b="1" dirty="0"/>
              <a:t>г</a:t>
            </a:r>
            <a:r>
              <a:rPr lang="ru-RU" sz="5400" b="1" dirty="0" smtClean="0"/>
              <a:t>рамотности </a:t>
            </a:r>
          </a:p>
          <a:p>
            <a:pPr algn="ctr"/>
            <a:r>
              <a:rPr lang="ru-RU" sz="5400" b="1" dirty="0" smtClean="0"/>
              <a:t>в школе </a:t>
            </a:r>
            <a:endParaRPr lang="ru-RU" sz="5400" b="1" dirty="0"/>
          </a:p>
        </p:txBody>
      </p:sp>
    </p:spTree>
    <p:extLst>
      <p:ext uri="{BB962C8B-B14F-4D97-AF65-F5344CB8AC3E}">
        <p14:creationId xmlns:p14="http://schemas.microsoft.com/office/powerpoint/2010/main" val="255266607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01217" y="1205345"/>
            <a:ext cx="8229600" cy="997528"/>
          </a:xfrm>
        </p:spPr>
        <p:txBody>
          <a:bodyPr>
            <a:noAutofit/>
          </a:bodyPr>
          <a:lstStyle/>
          <a:p>
            <a:pPr algn="ctr"/>
            <a:r>
              <a:rPr lang="ru-RU" sz="3200" b="1" dirty="0" smtClean="0">
                <a:solidFill>
                  <a:schemeClr val="tx1"/>
                </a:solidFill>
                <a:latin typeface="Cambria"/>
                <a:ea typeface="Calibri" panose="020F0502020204030204" pitchFamily="34" charset="0"/>
                <a:cs typeface="Times New Roman" panose="02020603050405020304" pitchFamily="18" charset="0"/>
              </a:rPr>
              <a:t>Загадки «Доскажи словечко»</a:t>
            </a:r>
            <a:r>
              <a:rPr lang="ru-RU" sz="3200" dirty="0">
                <a:solidFill>
                  <a:schemeClr val="tx1"/>
                </a:solidFill>
                <a:latin typeface="Calibri" panose="020F0502020204030204" pitchFamily="34" charset="0"/>
                <a:ea typeface="Calibri" panose="020F0502020204030204" pitchFamily="34" charset="0"/>
                <a:cs typeface="Times New Roman" panose="02020603050405020304" pitchFamily="18" charset="0"/>
              </a:rPr>
              <a:t/>
            </a:r>
            <a:br>
              <a:rPr lang="ru-RU" sz="3200" dirty="0">
                <a:solidFill>
                  <a:schemeClr val="tx1"/>
                </a:solidFill>
                <a:latin typeface="Calibri" panose="020F0502020204030204" pitchFamily="34" charset="0"/>
                <a:ea typeface="Calibri" panose="020F0502020204030204" pitchFamily="34" charset="0"/>
                <a:cs typeface="Times New Roman" panose="02020603050405020304" pitchFamily="18" charset="0"/>
              </a:rPr>
            </a:br>
            <a:endParaRPr lang="ru-RU" sz="3200" dirty="0">
              <a:solidFill>
                <a:schemeClr val="tx1"/>
              </a:solidFill>
            </a:endParaRPr>
          </a:p>
        </p:txBody>
      </p:sp>
      <p:sp>
        <p:nvSpPr>
          <p:cNvPr id="5" name="Объект 2"/>
          <p:cNvSpPr txBox="1">
            <a:spLocks/>
          </p:cNvSpPr>
          <p:nvPr/>
        </p:nvSpPr>
        <p:spPr>
          <a:xfrm>
            <a:off x="0" y="-1"/>
            <a:ext cx="9144000" cy="1080655"/>
          </a:xfrm>
          <a:prstGeom prst="rect">
            <a:avLst/>
          </a:prstGeom>
          <a:solidFill>
            <a:schemeClr val="accent1"/>
          </a:solidFill>
        </p:spPr>
        <p:txBody>
          <a:bodyPr vert="horz" lIns="91440" tIns="45720" rIns="91440" bIns="45720" rtlCol="0" anchor="ctr">
            <a:noAutofit/>
          </a:bodyPr>
          <a:lstStyle>
            <a:lvl1pPr marL="0" indent="0" algn="l" defTabSz="914400" rtl="0" eaLnBrk="1" latinLnBrk="0" hangingPunct="1">
              <a:spcBef>
                <a:spcPct val="20000"/>
              </a:spcBef>
              <a:spcAft>
                <a:spcPts val="300"/>
              </a:spcAft>
              <a:buClr>
                <a:schemeClr val="accent6">
                  <a:lumMod val="75000"/>
                </a:schemeClr>
              </a:buClr>
              <a:buSzPct val="130000"/>
              <a:buFont typeface="Georgia" pitchFamily="18" charset="0"/>
              <a:buNone/>
              <a:defRPr sz="20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a:lstStyle>
          <a:p>
            <a:pPr algn="ctr">
              <a:spcBef>
                <a:spcPts val="0"/>
              </a:spcBef>
              <a:spcAft>
                <a:spcPts val="0"/>
              </a:spcAft>
            </a:pPr>
            <a:r>
              <a:rPr lang="ru-RU" sz="3200" b="1" dirty="0" smtClean="0">
                <a:solidFill>
                  <a:schemeClr val="tx1"/>
                </a:solidFill>
                <a:latin typeface="Cambria" pitchFamily="18" charset="0"/>
              </a:rPr>
              <a:t>Внеурочная деятельность.</a:t>
            </a:r>
          </a:p>
          <a:p>
            <a:pPr algn="ctr">
              <a:spcBef>
                <a:spcPts val="0"/>
              </a:spcBef>
              <a:spcAft>
                <a:spcPts val="0"/>
              </a:spcAft>
            </a:pPr>
            <a:r>
              <a:rPr lang="ru-RU" sz="3200" b="1" dirty="0" smtClean="0">
                <a:solidFill>
                  <a:schemeClr val="tx1"/>
                </a:solidFill>
                <a:latin typeface="Cambria" pitchFamily="18" charset="0"/>
              </a:rPr>
              <a:t>«Развитие речи»</a:t>
            </a:r>
          </a:p>
        </p:txBody>
      </p:sp>
      <p:sp>
        <p:nvSpPr>
          <p:cNvPr id="8" name="Прямоугольник 7"/>
          <p:cNvSpPr/>
          <p:nvPr/>
        </p:nvSpPr>
        <p:spPr bwMode="auto">
          <a:xfrm>
            <a:off x="821532" y="1988840"/>
            <a:ext cx="3203575" cy="1727200"/>
          </a:xfrm>
          <a:prstGeom prst="rect">
            <a:avLst/>
          </a:prstGeom>
          <a:ln/>
        </p:spPr>
        <p:style>
          <a:lnRef idx="1">
            <a:schemeClr val="accent5"/>
          </a:lnRef>
          <a:fillRef idx="2">
            <a:schemeClr val="accent5"/>
          </a:fillRef>
          <a:effectRef idx="1">
            <a:schemeClr val="accent5"/>
          </a:effectRef>
          <a:fontRef idx="minor">
            <a:schemeClr val="dk1"/>
          </a:fontRef>
        </p:style>
        <p:txBody>
          <a:bodyPr anchor="ctr"/>
          <a:lstStyle/>
          <a:p>
            <a:pPr lvl="0" algn="ctr" fontAlgn="base" latinLnBrk="0">
              <a:spcBef>
                <a:spcPct val="0"/>
              </a:spcBef>
            </a:pPr>
            <a:r>
              <a:rPr lang="ru-RU" sz="2200" dirty="0">
                <a:solidFill>
                  <a:srgbClr val="303030"/>
                </a:solidFill>
                <a:latin typeface="Cambria" pitchFamily="18" charset="0"/>
                <a:ea typeface="Calibri" pitchFamily="34" charset="0"/>
                <a:cs typeface="Times New Roman" pitchFamily="18" charset="0"/>
              </a:rPr>
              <a:t>Получил купец доход,</a:t>
            </a:r>
          </a:p>
          <a:p>
            <a:pPr lvl="0" algn="ctr" fontAlgn="base" latinLnBrk="0">
              <a:spcBef>
                <a:spcPct val="0"/>
              </a:spcBef>
            </a:pPr>
            <a:r>
              <a:rPr lang="ru-RU" sz="2200" dirty="0">
                <a:solidFill>
                  <a:srgbClr val="303030"/>
                </a:solidFill>
                <a:latin typeface="Cambria" pitchFamily="18" charset="0"/>
                <a:ea typeface="Calibri" pitchFamily="34" charset="0"/>
                <a:cs typeface="Times New Roman" pitchFamily="18" charset="0"/>
              </a:rPr>
              <a:t>Увеличил оборот,</a:t>
            </a:r>
          </a:p>
          <a:p>
            <a:pPr lvl="0" algn="ctr" fontAlgn="base" latinLnBrk="0">
              <a:spcBef>
                <a:spcPct val="0"/>
              </a:spcBef>
            </a:pPr>
            <a:r>
              <a:rPr lang="ru-RU" sz="2200" dirty="0">
                <a:solidFill>
                  <a:srgbClr val="303030"/>
                </a:solidFill>
                <a:latin typeface="Cambria" pitchFamily="18" charset="0"/>
                <a:ea typeface="Calibri" pitchFamily="34" charset="0"/>
                <a:cs typeface="Times New Roman" pitchFamily="18" charset="0"/>
              </a:rPr>
              <a:t>Все расходы оплатил,</a:t>
            </a:r>
          </a:p>
          <a:p>
            <a:pPr lvl="0" algn="ctr" fontAlgn="base" latinLnBrk="0">
              <a:spcBef>
                <a:spcPct val="0"/>
              </a:spcBef>
            </a:pPr>
            <a:r>
              <a:rPr lang="ru-RU" sz="2200" dirty="0">
                <a:solidFill>
                  <a:srgbClr val="303030"/>
                </a:solidFill>
                <a:latin typeface="Cambria" pitchFamily="18" charset="0"/>
                <a:ea typeface="Calibri" pitchFamily="34" charset="0"/>
                <a:cs typeface="Times New Roman" pitchFamily="18" charset="0"/>
              </a:rPr>
              <a:t>Свою </a:t>
            </a:r>
            <a:r>
              <a:rPr lang="ru-RU" sz="2200" b="1" dirty="0">
                <a:solidFill>
                  <a:srgbClr val="C00000"/>
                </a:solidFill>
                <a:latin typeface="Cambria" pitchFamily="18" charset="0"/>
                <a:ea typeface="Calibri" pitchFamily="34" charset="0"/>
                <a:cs typeface="Times New Roman" pitchFamily="18" charset="0"/>
              </a:rPr>
              <a:t>ДОЛЮ</a:t>
            </a:r>
            <a:r>
              <a:rPr lang="ru-RU" sz="2200" b="1" dirty="0">
                <a:solidFill>
                  <a:srgbClr val="303030"/>
                </a:solidFill>
                <a:latin typeface="Cambria" pitchFamily="18" charset="0"/>
                <a:ea typeface="Calibri" pitchFamily="34" charset="0"/>
                <a:cs typeface="Times New Roman" pitchFamily="18" charset="0"/>
              </a:rPr>
              <a:t> </a:t>
            </a:r>
            <a:r>
              <a:rPr lang="ru-RU" sz="2200" dirty="0">
                <a:solidFill>
                  <a:srgbClr val="303030"/>
                </a:solidFill>
                <a:latin typeface="Cambria" pitchFamily="18" charset="0"/>
                <a:ea typeface="Calibri" pitchFamily="34" charset="0"/>
                <a:cs typeface="Times New Roman" pitchFamily="18" charset="0"/>
              </a:rPr>
              <a:t> получил.</a:t>
            </a:r>
          </a:p>
        </p:txBody>
      </p:sp>
      <p:sp>
        <p:nvSpPr>
          <p:cNvPr id="11" name="Прямоугольник 10"/>
          <p:cNvSpPr/>
          <p:nvPr/>
        </p:nvSpPr>
        <p:spPr bwMode="auto">
          <a:xfrm>
            <a:off x="5069927" y="1988840"/>
            <a:ext cx="3203575" cy="1727200"/>
          </a:xfrm>
          <a:prstGeom prst="rect">
            <a:avLst/>
          </a:prstGeom>
          <a:ln/>
        </p:spPr>
        <p:style>
          <a:lnRef idx="1">
            <a:schemeClr val="accent4"/>
          </a:lnRef>
          <a:fillRef idx="2">
            <a:schemeClr val="accent4"/>
          </a:fillRef>
          <a:effectRef idx="1">
            <a:schemeClr val="accent4"/>
          </a:effectRef>
          <a:fontRef idx="minor">
            <a:schemeClr val="dk1"/>
          </a:fontRef>
        </p:style>
        <p:txBody>
          <a:bodyPr anchor="ctr"/>
          <a:lstStyle/>
          <a:p>
            <a:pPr lvl="0" algn="ctr" latinLnBrk="0">
              <a:defRPr/>
            </a:pPr>
            <a:r>
              <a:rPr lang="ru-RU" dirty="0">
                <a:solidFill>
                  <a:srgbClr val="000000">
                    <a:lumMod val="95000"/>
                    <a:lumOff val="5000"/>
                  </a:srgbClr>
                </a:solidFill>
                <a:latin typeface="Cambria"/>
              </a:rPr>
              <a:t>Обязан деньги ты вложить,</a:t>
            </a:r>
          </a:p>
          <a:p>
            <a:pPr lvl="0" algn="ctr" latinLnBrk="0">
              <a:defRPr/>
            </a:pPr>
            <a:r>
              <a:rPr lang="ru-RU" dirty="0">
                <a:solidFill>
                  <a:srgbClr val="000000">
                    <a:lumMod val="95000"/>
                    <a:lumOff val="5000"/>
                  </a:srgbClr>
                </a:solidFill>
                <a:latin typeface="Cambria"/>
              </a:rPr>
              <a:t>Чтоб производство запустить,</a:t>
            </a:r>
          </a:p>
          <a:p>
            <a:pPr lvl="0" algn="ctr" latinLnBrk="0">
              <a:defRPr/>
            </a:pPr>
            <a:r>
              <a:rPr lang="ru-RU" dirty="0">
                <a:solidFill>
                  <a:srgbClr val="000000">
                    <a:lumMod val="95000"/>
                    <a:lumOff val="5000"/>
                  </a:srgbClr>
                </a:solidFill>
                <a:latin typeface="Cambria"/>
              </a:rPr>
              <a:t>И чтоб ты прибыль получал</a:t>
            </a:r>
          </a:p>
          <a:p>
            <a:pPr lvl="0" algn="ctr" latinLnBrk="0">
              <a:defRPr/>
            </a:pPr>
            <a:r>
              <a:rPr lang="ru-RU" dirty="0">
                <a:solidFill>
                  <a:srgbClr val="000000">
                    <a:lumMod val="95000"/>
                    <a:lumOff val="5000"/>
                  </a:srgbClr>
                </a:solidFill>
                <a:latin typeface="Cambria"/>
              </a:rPr>
              <a:t>Начальный нужен </a:t>
            </a:r>
            <a:r>
              <a:rPr lang="ru-RU" b="1" dirty="0" smtClean="0">
                <a:solidFill>
                  <a:srgbClr val="C00000"/>
                </a:solidFill>
                <a:latin typeface="Cambria"/>
              </a:rPr>
              <a:t>КАПИТАЛ</a:t>
            </a:r>
            <a:endParaRPr lang="ru-RU" b="1" dirty="0">
              <a:solidFill>
                <a:srgbClr val="000000">
                  <a:lumMod val="95000"/>
                  <a:lumOff val="5000"/>
                </a:srgbClr>
              </a:solidFill>
              <a:latin typeface="Cambria"/>
            </a:endParaRPr>
          </a:p>
        </p:txBody>
      </p:sp>
      <p:sp>
        <p:nvSpPr>
          <p:cNvPr id="12" name="Прямоугольник 11"/>
          <p:cNvSpPr/>
          <p:nvPr/>
        </p:nvSpPr>
        <p:spPr bwMode="auto">
          <a:xfrm>
            <a:off x="798315" y="4293096"/>
            <a:ext cx="3629669" cy="1944216"/>
          </a:xfrm>
          <a:prstGeom prst="rect">
            <a:avLst/>
          </a:prstGeom>
          <a:ln/>
        </p:spPr>
        <p:style>
          <a:lnRef idx="1">
            <a:schemeClr val="accent3"/>
          </a:lnRef>
          <a:fillRef idx="2">
            <a:schemeClr val="accent3"/>
          </a:fillRef>
          <a:effectRef idx="1">
            <a:schemeClr val="accent3"/>
          </a:effectRef>
          <a:fontRef idx="minor">
            <a:schemeClr val="dk1"/>
          </a:fontRef>
        </p:style>
        <p:txBody>
          <a:bodyPr anchor="ctr"/>
          <a:lstStyle/>
          <a:p>
            <a:pPr lvl="0" algn="ctr" latinLnBrk="0">
              <a:defRPr/>
            </a:pPr>
            <a:r>
              <a:rPr lang="ru-RU" sz="2000" dirty="0">
                <a:solidFill>
                  <a:srgbClr val="000000">
                    <a:lumMod val="95000"/>
                    <a:lumOff val="5000"/>
                  </a:srgbClr>
                </a:solidFill>
                <a:latin typeface="Cambria" pitchFamily="18" charset="0"/>
                <a:ea typeface="Calibri" panose="020F0502020204030204" pitchFamily="34" charset="0"/>
                <a:cs typeface="Times New Roman" panose="02020603050405020304" pitchFamily="18" charset="0"/>
              </a:rPr>
              <a:t>Деньги взяты в долг, на срок</a:t>
            </a:r>
          </a:p>
          <a:p>
            <a:pPr lvl="0" algn="ctr" latinLnBrk="0">
              <a:defRPr/>
            </a:pPr>
            <a:r>
              <a:rPr lang="ru-RU" sz="2000" dirty="0">
                <a:solidFill>
                  <a:srgbClr val="000000">
                    <a:lumMod val="95000"/>
                    <a:lumOff val="5000"/>
                  </a:srgbClr>
                </a:solidFill>
                <a:latin typeface="Cambria" pitchFamily="18" charset="0"/>
                <a:ea typeface="Calibri" panose="020F0502020204030204" pitchFamily="34" charset="0"/>
                <a:cs typeface="Times New Roman" panose="02020603050405020304" pitchFamily="18" charset="0"/>
              </a:rPr>
              <a:t>И возможно, под залог.</a:t>
            </a:r>
          </a:p>
          <a:p>
            <a:pPr lvl="0" algn="ctr" latinLnBrk="0">
              <a:defRPr/>
            </a:pPr>
            <a:r>
              <a:rPr lang="ru-RU" sz="2000" dirty="0">
                <a:solidFill>
                  <a:srgbClr val="000000">
                    <a:lumMod val="95000"/>
                    <a:lumOff val="5000"/>
                  </a:srgbClr>
                </a:solidFill>
                <a:latin typeface="Cambria" pitchFamily="18" charset="0"/>
                <a:ea typeface="Calibri" panose="020F0502020204030204" pitchFamily="34" charset="0"/>
                <a:cs typeface="Times New Roman" panose="02020603050405020304" pitchFamily="18" charset="0"/>
              </a:rPr>
              <a:t>Делу это не вредит,</a:t>
            </a:r>
          </a:p>
          <a:p>
            <a:pPr lvl="0" algn="ctr" latinLnBrk="0">
              <a:defRPr/>
            </a:pPr>
            <a:r>
              <a:rPr lang="ru-RU" sz="2000" dirty="0">
                <a:solidFill>
                  <a:srgbClr val="000000">
                    <a:lumMod val="95000"/>
                    <a:lumOff val="5000"/>
                  </a:srgbClr>
                </a:solidFill>
                <a:latin typeface="Cambria" pitchFamily="18" charset="0"/>
                <a:ea typeface="Calibri" panose="020F0502020204030204" pitchFamily="34" charset="0"/>
                <a:cs typeface="Times New Roman" panose="02020603050405020304" pitchFamily="18" charset="0"/>
              </a:rPr>
              <a:t>Коль под дело взят </a:t>
            </a:r>
            <a:r>
              <a:rPr lang="ru-RU" sz="2000" b="1" dirty="0" smtClean="0">
                <a:solidFill>
                  <a:srgbClr val="C00000"/>
                </a:solidFill>
                <a:latin typeface="Cambria" pitchFamily="18" charset="0"/>
                <a:ea typeface="Calibri" panose="020F0502020204030204" pitchFamily="34" charset="0"/>
                <a:cs typeface="Times New Roman" panose="02020603050405020304" pitchFamily="18" charset="0"/>
              </a:rPr>
              <a:t>КРЕДИТ</a:t>
            </a:r>
            <a:endParaRPr lang="ru-RU" sz="2000" dirty="0">
              <a:solidFill>
                <a:srgbClr val="000000">
                  <a:lumMod val="95000"/>
                  <a:lumOff val="5000"/>
                </a:srgbClr>
              </a:solidFill>
              <a:latin typeface="Cambria" pitchFamily="18" charset="0"/>
              <a:ea typeface="Calibri" panose="020F0502020204030204" pitchFamily="34" charset="0"/>
              <a:cs typeface="Times New Roman" panose="02020603050405020304" pitchFamily="18" charset="0"/>
            </a:endParaRPr>
          </a:p>
        </p:txBody>
      </p:sp>
      <p:sp>
        <p:nvSpPr>
          <p:cNvPr id="13" name="Прямоугольник 12"/>
          <p:cNvSpPr/>
          <p:nvPr/>
        </p:nvSpPr>
        <p:spPr bwMode="auto">
          <a:xfrm>
            <a:off x="4716017" y="4293096"/>
            <a:ext cx="3563216" cy="1944216"/>
          </a:xfrm>
          <a:prstGeom prst="rect">
            <a:avLst/>
          </a:prstGeom>
          <a:ln/>
        </p:spPr>
        <p:style>
          <a:lnRef idx="1">
            <a:schemeClr val="accent6"/>
          </a:lnRef>
          <a:fillRef idx="2">
            <a:schemeClr val="accent6"/>
          </a:fillRef>
          <a:effectRef idx="1">
            <a:schemeClr val="accent6"/>
          </a:effectRef>
          <a:fontRef idx="minor">
            <a:schemeClr val="dk1"/>
          </a:fontRef>
        </p:style>
        <p:txBody>
          <a:bodyPr anchor="ctr"/>
          <a:lstStyle/>
          <a:p>
            <a:pPr lvl="0" algn="ctr" latinLnBrk="0">
              <a:defRPr/>
            </a:pPr>
            <a:r>
              <a:rPr lang="ru-RU" dirty="0">
                <a:solidFill>
                  <a:srgbClr val="000000">
                    <a:lumMod val="95000"/>
                    <a:lumOff val="5000"/>
                  </a:srgbClr>
                </a:solidFill>
                <a:latin typeface="Cambria" pitchFamily="18" charset="0"/>
                <a:ea typeface="Calibri" panose="020F0502020204030204" pitchFamily="34" charset="0"/>
                <a:cs typeface="Times New Roman" panose="02020603050405020304" pitchFamily="18" charset="0"/>
              </a:rPr>
              <a:t>Продукт труда, что можно обменять,</a:t>
            </a:r>
          </a:p>
          <a:p>
            <a:pPr lvl="0" algn="ctr" latinLnBrk="0">
              <a:defRPr/>
            </a:pPr>
            <a:r>
              <a:rPr lang="ru-RU" dirty="0">
                <a:solidFill>
                  <a:srgbClr val="000000">
                    <a:lumMod val="95000"/>
                    <a:lumOff val="5000"/>
                  </a:srgbClr>
                </a:solidFill>
                <a:latin typeface="Cambria" pitchFamily="18" charset="0"/>
                <a:ea typeface="Calibri" panose="020F0502020204030204" pitchFamily="34" charset="0"/>
                <a:cs typeface="Times New Roman" panose="02020603050405020304" pitchFamily="18" charset="0"/>
              </a:rPr>
              <a:t>Купить и самому перепродать …</a:t>
            </a:r>
          </a:p>
          <a:p>
            <a:pPr lvl="0" algn="ctr" latinLnBrk="0">
              <a:defRPr/>
            </a:pPr>
            <a:r>
              <a:rPr lang="ru-RU" dirty="0">
                <a:solidFill>
                  <a:srgbClr val="000000">
                    <a:lumMod val="95000"/>
                    <a:lumOff val="5000"/>
                  </a:srgbClr>
                </a:solidFill>
                <a:latin typeface="Cambria" pitchFamily="18" charset="0"/>
                <a:ea typeface="Calibri" panose="020F0502020204030204" pitchFamily="34" charset="0"/>
                <a:cs typeface="Times New Roman" panose="02020603050405020304" pitchFamily="18" charset="0"/>
              </a:rPr>
              <a:t>Свезти на ярмарку, на рынок, на базар.</a:t>
            </a:r>
          </a:p>
          <a:p>
            <a:pPr lvl="0" algn="ctr" latinLnBrk="0">
              <a:defRPr/>
            </a:pPr>
            <a:r>
              <a:rPr lang="ru-RU" dirty="0">
                <a:solidFill>
                  <a:srgbClr val="000000">
                    <a:lumMod val="95000"/>
                    <a:lumOff val="5000"/>
                  </a:srgbClr>
                </a:solidFill>
                <a:latin typeface="Cambria" pitchFamily="18" charset="0"/>
                <a:ea typeface="Calibri" panose="020F0502020204030204" pitchFamily="34" charset="0"/>
                <a:cs typeface="Times New Roman" panose="02020603050405020304" pitchFamily="18" charset="0"/>
              </a:rPr>
              <a:t>Что это за продукт? Скажи – </a:t>
            </a:r>
            <a:r>
              <a:rPr lang="ru-RU" b="1" dirty="0" smtClean="0">
                <a:solidFill>
                  <a:srgbClr val="C00000"/>
                </a:solidFill>
                <a:latin typeface="Cambria" pitchFamily="18" charset="0"/>
                <a:ea typeface="Calibri" panose="020F0502020204030204" pitchFamily="34" charset="0"/>
                <a:cs typeface="Times New Roman" panose="02020603050405020304" pitchFamily="18" charset="0"/>
              </a:rPr>
              <a:t>ТОВАР</a:t>
            </a:r>
            <a:endParaRPr lang="ru-RU" dirty="0">
              <a:solidFill>
                <a:srgbClr val="000000">
                  <a:lumMod val="95000"/>
                  <a:lumOff val="5000"/>
                </a:srgbClr>
              </a:solidFill>
              <a:latin typeface="Cambria"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6754051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2"/>
          <p:cNvSpPr txBox="1">
            <a:spLocks/>
          </p:cNvSpPr>
          <p:nvPr/>
        </p:nvSpPr>
        <p:spPr>
          <a:xfrm>
            <a:off x="0" y="0"/>
            <a:ext cx="9144000" cy="1122218"/>
          </a:xfrm>
          <a:prstGeom prst="rect">
            <a:avLst/>
          </a:prstGeom>
          <a:solidFill>
            <a:schemeClr val="accent1"/>
          </a:solidFill>
        </p:spPr>
        <p:txBody>
          <a:bodyPr vert="horz" lIns="91440" tIns="45720" rIns="91440" bIns="45720" rtlCol="0" anchor="ctr">
            <a:noAutofit/>
          </a:bodyPr>
          <a:lstStyle>
            <a:lvl1pPr marL="0" indent="0" algn="l" defTabSz="914400" rtl="0" eaLnBrk="1" latinLnBrk="0" hangingPunct="1">
              <a:spcBef>
                <a:spcPct val="20000"/>
              </a:spcBef>
              <a:spcAft>
                <a:spcPts val="300"/>
              </a:spcAft>
              <a:buClr>
                <a:schemeClr val="accent6">
                  <a:lumMod val="75000"/>
                </a:schemeClr>
              </a:buClr>
              <a:buSzPct val="130000"/>
              <a:buFont typeface="Georgia" pitchFamily="18" charset="0"/>
              <a:buNone/>
              <a:defRPr sz="20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a:lstStyle>
          <a:p>
            <a:pPr algn="ctr">
              <a:spcBef>
                <a:spcPts val="0"/>
              </a:spcBef>
              <a:spcAft>
                <a:spcPts val="0"/>
              </a:spcAft>
            </a:pPr>
            <a:r>
              <a:rPr lang="ru-RU" sz="3200" b="1" dirty="0" smtClean="0">
                <a:solidFill>
                  <a:schemeClr val="tx1"/>
                </a:solidFill>
                <a:latin typeface="Cambria" pitchFamily="18" charset="0"/>
              </a:rPr>
              <a:t>Внеурочная деятельность.</a:t>
            </a:r>
          </a:p>
          <a:p>
            <a:pPr algn="ctr">
              <a:spcBef>
                <a:spcPts val="0"/>
              </a:spcBef>
              <a:spcAft>
                <a:spcPts val="0"/>
              </a:spcAft>
            </a:pPr>
            <a:r>
              <a:rPr lang="ru-RU" sz="3200" b="1" dirty="0" smtClean="0">
                <a:solidFill>
                  <a:schemeClr val="tx1"/>
                </a:solidFill>
                <a:latin typeface="Cambria" pitchFamily="18" charset="0"/>
              </a:rPr>
              <a:t>«Разговор о правильном питании»</a:t>
            </a:r>
          </a:p>
        </p:txBody>
      </p:sp>
      <p:pic>
        <p:nvPicPr>
          <p:cNvPr id="2050" name="Picture 2" descr="https://cstor.nn2.ru/forum/data/forum/images/2015-10/131827252-1.zdorovoe-pitanie.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4378036" y="1239368"/>
            <a:ext cx="3943452" cy="545688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539552" y="1592707"/>
            <a:ext cx="2664296" cy="1200329"/>
          </a:xfrm>
          <a:prstGeom prst="rect">
            <a:avLst/>
          </a:prstGeom>
          <a:noFill/>
        </p:spPr>
        <p:txBody>
          <a:bodyPr wrap="square" rtlCol="0">
            <a:spAutoFit/>
          </a:bodyPr>
          <a:lstStyle/>
          <a:p>
            <a:pPr algn="ctr"/>
            <a:r>
              <a:rPr lang="ru-RU" sz="3600" b="1" dirty="0" smtClean="0">
                <a:latin typeface="Cambria" pitchFamily="18" charset="0"/>
              </a:rPr>
              <a:t>Игра </a:t>
            </a:r>
          </a:p>
          <a:p>
            <a:pPr algn="ctr"/>
            <a:r>
              <a:rPr lang="ru-RU" sz="3600" b="1" dirty="0" smtClean="0">
                <a:latin typeface="Cambria" pitchFamily="18" charset="0"/>
              </a:rPr>
              <a:t>«Магазин»</a:t>
            </a:r>
            <a:endParaRPr lang="ru-RU" sz="3600" b="1" dirty="0">
              <a:latin typeface="Cambria" pitchFamily="18" charset="0"/>
            </a:endParaRPr>
          </a:p>
        </p:txBody>
      </p:sp>
    </p:spTree>
    <p:extLst>
      <p:ext uri="{BB962C8B-B14F-4D97-AF65-F5344CB8AC3E}">
        <p14:creationId xmlns:p14="http://schemas.microsoft.com/office/powerpoint/2010/main" val="275589498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39938" cy="6858000"/>
          </a:xfrm>
          <a:prstGeom prst="rect">
            <a:avLst/>
          </a:prstGeom>
        </p:spPr>
      </p:pic>
      <p:sp>
        <p:nvSpPr>
          <p:cNvPr id="4" name="Прямоугольник 3">
            <a:extLst>
              <a:ext uri="{FF2B5EF4-FFF2-40B4-BE49-F238E27FC236}">
                <a16:creationId xmlns:a16="http://schemas.microsoft.com/office/drawing/2014/main" id="{69CC1E57-C987-4EB9-8435-484CAB2CDC7C}"/>
              </a:ext>
            </a:extLst>
          </p:cNvPr>
          <p:cNvSpPr/>
          <p:nvPr/>
        </p:nvSpPr>
        <p:spPr>
          <a:xfrm>
            <a:off x="355107" y="1167822"/>
            <a:ext cx="8566951" cy="369332"/>
          </a:xfrm>
          <a:prstGeom prst="rect">
            <a:avLst/>
          </a:prstGeom>
        </p:spPr>
        <p:txBody>
          <a:bodyPr wrap="square">
            <a:spAutoFit/>
          </a:bodyPr>
          <a:lstStyle/>
          <a:p>
            <a:endParaRPr lang="ru-RU" dirty="0"/>
          </a:p>
        </p:txBody>
      </p:sp>
      <p:sp>
        <p:nvSpPr>
          <p:cNvPr id="6" name="Прямоугольник 5">
            <a:extLst>
              <a:ext uri="{FF2B5EF4-FFF2-40B4-BE49-F238E27FC236}">
                <a16:creationId xmlns:a16="http://schemas.microsoft.com/office/drawing/2014/main" id="{C8323E95-BC51-427F-8BA9-9E8053629DB9}"/>
              </a:ext>
            </a:extLst>
          </p:cNvPr>
          <p:cNvSpPr/>
          <p:nvPr/>
        </p:nvSpPr>
        <p:spPr>
          <a:xfrm>
            <a:off x="171083" y="2213398"/>
            <a:ext cx="8085149" cy="461665"/>
          </a:xfrm>
          <a:prstGeom prst="rect">
            <a:avLst/>
          </a:prstGeom>
        </p:spPr>
        <p:txBody>
          <a:bodyPr wrap="square">
            <a:spAutoFit/>
          </a:bodyPr>
          <a:lstStyle/>
          <a:p>
            <a:pPr algn="ctr"/>
            <a:endParaRPr lang="ru-RU" sz="2400" dirty="0">
              <a:solidFill>
                <a:srgbClr val="0070C0"/>
              </a:solidFill>
            </a:endParaRPr>
          </a:p>
        </p:txBody>
      </p:sp>
      <p:pic>
        <p:nvPicPr>
          <p:cNvPr id="7" name="Рисунок 6">
            <a:extLst>
              <a:ext uri="{FF2B5EF4-FFF2-40B4-BE49-F238E27FC236}">
                <a16:creationId xmlns:a16="http://schemas.microsoft.com/office/drawing/2014/main" id="{D7A9F502-069D-4336-9FA4-8AA1D48238A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676043" y="4336191"/>
            <a:ext cx="3246015" cy="243451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8" name="Прямоугольник 7">
            <a:extLst>
              <a:ext uri="{FF2B5EF4-FFF2-40B4-BE49-F238E27FC236}">
                <a16:creationId xmlns:a16="http://schemas.microsoft.com/office/drawing/2014/main" id="{379C16AB-03E3-4E85-918B-CB9D03C3E92E}"/>
              </a:ext>
            </a:extLst>
          </p:cNvPr>
          <p:cNvSpPr/>
          <p:nvPr/>
        </p:nvSpPr>
        <p:spPr>
          <a:xfrm>
            <a:off x="221941" y="4185379"/>
            <a:ext cx="5454101" cy="369332"/>
          </a:xfrm>
          <a:prstGeom prst="rect">
            <a:avLst/>
          </a:prstGeom>
        </p:spPr>
        <p:txBody>
          <a:bodyPr wrap="square">
            <a:spAutoFit/>
          </a:bodyPr>
          <a:lstStyle/>
          <a:p>
            <a:endParaRPr lang="ru-RU" dirty="0"/>
          </a:p>
        </p:txBody>
      </p:sp>
      <p:sp>
        <p:nvSpPr>
          <p:cNvPr id="5" name="Прямоугольник 4"/>
          <p:cNvSpPr/>
          <p:nvPr/>
        </p:nvSpPr>
        <p:spPr>
          <a:xfrm>
            <a:off x="355106" y="1167822"/>
            <a:ext cx="5542877" cy="523220"/>
          </a:xfrm>
          <a:prstGeom prst="rect">
            <a:avLst/>
          </a:prstGeom>
        </p:spPr>
        <p:txBody>
          <a:bodyPr wrap="square">
            <a:spAutoFit/>
          </a:bodyPr>
          <a:lstStyle/>
          <a:p>
            <a:r>
              <a:rPr lang="ru-RU" altLang="ru-RU" sz="2800" dirty="0" smtClean="0"/>
              <a:t> </a:t>
            </a:r>
            <a:endParaRPr lang="ru-RU" altLang="ru-RU" sz="2800" dirty="0"/>
          </a:p>
        </p:txBody>
      </p:sp>
      <p:sp>
        <p:nvSpPr>
          <p:cNvPr id="3" name="Прямоугольник 2"/>
          <p:cNvSpPr/>
          <p:nvPr/>
        </p:nvSpPr>
        <p:spPr>
          <a:xfrm>
            <a:off x="0" y="-32507"/>
            <a:ext cx="8784833" cy="1200329"/>
          </a:xfrm>
          <a:prstGeom prst="rect">
            <a:avLst/>
          </a:prstGeom>
        </p:spPr>
        <p:txBody>
          <a:bodyPr wrap="square">
            <a:spAutoFit/>
          </a:bodyPr>
          <a:lstStyle/>
          <a:p>
            <a:pPr algn="ctr"/>
            <a:r>
              <a:rPr lang="ru-RU" sz="2400" b="1" dirty="0">
                <a:solidFill>
                  <a:schemeClr val="tx2"/>
                </a:solidFill>
                <a:latin typeface="Arial" panose="020B0604020202020204" pitchFamily="34" charset="0"/>
                <a:cs typeface="Arial" panose="020B0604020202020204" pitchFamily="34" charset="0"/>
              </a:rPr>
              <a:t>Литературные произведения, направленные на воспитание финансовой и социальной грамотности школьников:</a:t>
            </a:r>
            <a:endParaRPr lang="ru-RU" sz="2400" b="1" dirty="0">
              <a:latin typeface="Arial" panose="020B0604020202020204" pitchFamily="34" charset="0"/>
              <a:cs typeface="Arial" panose="020B0604020202020204" pitchFamily="34" charset="0"/>
            </a:endParaRPr>
          </a:p>
        </p:txBody>
      </p:sp>
      <p:sp>
        <p:nvSpPr>
          <p:cNvPr id="9" name="Прямоугольник 8"/>
          <p:cNvSpPr/>
          <p:nvPr/>
        </p:nvSpPr>
        <p:spPr>
          <a:xfrm>
            <a:off x="194499" y="1228397"/>
            <a:ext cx="8232815" cy="3970318"/>
          </a:xfrm>
          <a:prstGeom prst="rect">
            <a:avLst/>
          </a:prstGeom>
        </p:spPr>
        <p:txBody>
          <a:bodyPr wrap="square">
            <a:spAutoFit/>
          </a:bodyPr>
          <a:lstStyle/>
          <a:p>
            <a:r>
              <a:rPr lang="ru-RU" sz="2800" dirty="0"/>
              <a:t>5 </a:t>
            </a:r>
            <a:r>
              <a:rPr lang="ru-RU" sz="2800" dirty="0" err="1"/>
              <a:t>кл</a:t>
            </a:r>
            <a:r>
              <a:rPr lang="ru-RU" sz="2800" dirty="0"/>
              <a:t>. «Пословицы, поговорки», </a:t>
            </a:r>
            <a:endParaRPr lang="ru-RU" sz="2800" dirty="0" smtClean="0"/>
          </a:p>
          <a:p>
            <a:r>
              <a:rPr lang="ru-RU" sz="2800" dirty="0" smtClean="0"/>
              <a:t>6 </a:t>
            </a:r>
            <a:r>
              <a:rPr lang="ru-RU" sz="2800" dirty="0" err="1"/>
              <a:t>кл</a:t>
            </a:r>
            <a:r>
              <a:rPr lang="ru-RU" sz="2800" dirty="0"/>
              <a:t>. А.И. Куприн «</a:t>
            </a:r>
            <a:r>
              <a:rPr lang="ru-RU" sz="2800" dirty="0" smtClean="0"/>
              <a:t>Чудесный доктор</a:t>
            </a:r>
            <a:r>
              <a:rPr lang="ru-RU" sz="2800" dirty="0"/>
              <a:t>»,  В.Г. Распутин. «Уроки французского»,  В.П. Астафьев. «Конь с розовой гривой», </a:t>
            </a:r>
            <a:endParaRPr lang="ru-RU" sz="2800" dirty="0" smtClean="0"/>
          </a:p>
          <a:p>
            <a:r>
              <a:rPr lang="ru-RU" sz="2800" dirty="0" smtClean="0"/>
              <a:t>7 </a:t>
            </a:r>
            <a:r>
              <a:rPr lang="ru-RU" sz="2800" dirty="0" err="1"/>
              <a:t>кл</a:t>
            </a:r>
            <a:r>
              <a:rPr lang="ru-RU" sz="2800" dirty="0"/>
              <a:t>. О. Генри. «Дары волхвов»,  </a:t>
            </a:r>
            <a:endParaRPr lang="ru-RU" sz="2800" dirty="0" smtClean="0"/>
          </a:p>
          <a:p>
            <a:r>
              <a:rPr lang="ru-RU" sz="2800" dirty="0" smtClean="0"/>
              <a:t>8 </a:t>
            </a:r>
            <a:r>
              <a:rPr lang="ru-RU" sz="2800" dirty="0" err="1" smtClean="0"/>
              <a:t>кл</a:t>
            </a:r>
            <a:r>
              <a:rPr lang="ru-RU" sz="2800" dirty="0" smtClean="0"/>
              <a:t>. Н.С</a:t>
            </a:r>
            <a:r>
              <a:rPr lang="ru-RU" sz="2800" dirty="0"/>
              <a:t>. Лесков. «Старый гений», </a:t>
            </a:r>
            <a:endParaRPr lang="ru-RU" sz="2800" dirty="0" smtClean="0"/>
          </a:p>
          <a:p>
            <a:r>
              <a:rPr lang="ru-RU" sz="2800" dirty="0" smtClean="0"/>
              <a:t>9 </a:t>
            </a:r>
            <a:r>
              <a:rPr lang="ru-RU" sz="2800" dirty="0" err="1"/>
              <a:t>кл</a:t>
            </a:r>
            <a:r>
              <a:rPr lang="ru-RU" sz="2800" dirty="0"/>
              <a:t>. </a:t>
            </a:r>
            <a:r>
              <a:rPr lang="ru-RU" sz="2800" dirty="0" err="1"/>
              <a:t>Н.В.Гоголь</a:t>
            </a:r>
            <a:r>
              <a:rPr lang="ru-RU" sz="2800" dirty="0"/>
              <a:t>. «Мертвые души»., А.С. Пушкин. «Евгений Онегин», </a:t>
            </a:r>
            <a:endParaRPr lang="ru-RU" sz="2800" dirty="0" smtClean="0"/>
          </a:p>
          <a:p>
            <a:r>
              <a:rPr lang="ru-RU" sz="2800" dirty="0" smtClean="0"/>
              <a:t>10 </a:t>
            </a:r>
            <a:r>
              <a:rPr lang="ru-RU" sz="2800" dirty="0" err="1"/>
              <a:t>кл</a:t>
            </a:r>
            <a:r>
              <a:rPr lang="ru-RU" sz="2800" dirty="0"/>
              <a:t>. А.П. Чехов «Вишнёвый сад»</a:t>
            </a:r>
          </a:p>
        </p:txBody>
      </p:sp>
    </p:spTree>
    <p:extLst>
      <p:ext uri="{BB962C8B-B14F-4D97-AF65-F5344CB8AC3E}">
        <p14:creationId xmlns:p14="http://schemas.microsoft.com/office/powerpoint/2010/main" val="80055131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517812" y="259124"/>
            <a:ext cx="8369011" cy="897731"/>
          </a:xfrm>
          <a:solidFill>
            <a:schemeClr val="accent1"/>
          </a:solidFill>
        </p:spPr>
        <p:txBody>
          <a:bodyPr anchor="ctr">
            <a:normAutofit/>
          </a:bodyPr>
          <a:lstStyle/>
          <a:p>
            <a:pPr algn="ctr" eaLnBrk="1" hangingPunct="1"/>
            <a:r>
              <a:rPr lang="ru-RU" sz="3200" b="1" dirty="0">
                <a:solidFill>
                  <a:schemeClr val="tx2"/>
                </a:solidFill>
                <a:latin typeface="Arial" panose="020B0604020202020204" pitchFamily="34" charset="0"/>
                <a:cs typeface="Arial" panose="020B0604020202020204" pitchFamily="34" charset="0"/>
              </a:rPr>
              <a:t>«Пословицы, поговорки»</a:t>
            </a:r>
          </a:p>
        </p:txBody>
      </p:sp>
      <p:sp>
        <p:nvSpPr>
          <p:cNvPr id="17410" name="Объект 2"/>
          <p:cNvSpPr>
            <a:spLocks noGrp="1"/>
          </p:cNvSpPr>
          <p:nvPr>
            <p:ph idx="4294967295"/>
          </p:nvPr>
        </p:nvSpPr>
        <p:spPr>
          <a:xfrm>
            <a:off x="346363" y="1156856"/>
            <a:ext cx="8540461" cy="5396344"/>
          </a:xfrm>
        </p:spPr>
        <p:txBody>
          <a:bodyPr>
            <a:noAutofit/>
          </a:bodyPr>
          <a:lstStyle/>
          <a:p>
            <a:pPr marL="0" indent="0">
              <a:buNone/>
            </a:pPr>
            <a:r>
              <a:rPr lang="ru-RU" sz="2400" b="1" dirty="0"/>
              <a:t>Со времен возникновения денег, люди выражали свое отношение к ним краткими словесными изречениями – пословицами и поговорками. Пословицы о деньгах несут в себе поучительный элемент. Вот некоторые из них, демонстрирующие нормы народной морали:</a:t>
            </a:r>
          </a:p>
          <a:p>
            <a:pPr marL="0" indent="0"/>
            <a:r>
              <a:rPr lang="ru-RU" sz="2400" b="1" dirty="0">
                <a:solidFill>
                  <a:srgbClr val="FF0000"/>
                </a:solidFill>
              </a:rPr>
              <a:t>Живётся, у кого денежка ведётся.</a:t>
            </a:r>
          </a:p>
          <a:p>
            <a:pPr marL="0" indent="0"/>
            <a:r>
              <a:rPr lang="ru-RU" sz="2400" b="1" dirty="0">
                <a:solidFill>
                  <a:srgbClr val="FF0000"/>
                </a:solidFill>
              </a:rPr>
              <a:t>Алтыном воюют, алтыном торгуют, а без алтына горюют. </a:t>
            </a:r>
          </a:p>
          <a:p>
            <a:pPr marL="0" indent="0"/>
            <a:r>
              <a:rPr lang="ru-RU" sz="2400" b="1" dirty="0">
                <a:solidFill>
                  <a:srgbClr val="FF0000"/>
                </a:solidFill>
              </a:rPr>
              <a:t>Копейка рубль бережет</a:t>
            </a:r>
          </a:p>
          <a:p>
            <a:pPr marL="0" indent="0"/>
            <a:r>
              <a:rPr lang="ru-RU" sz="2400" b="1" dirty="0">
                <a:solidFill>
                  <a:srgbClr val="FF0000"/>
                </a:solidFill>
              </a:rPr>
              <a:t> Деньги, что каменья: тяжело на душу ложатся.</a:t>
            </a:r>
          </a:p>
          <a:p>
            <a:pPr marL="0" indent="0"/>
            <a:r>
              <a:rPr lang="ru-RU" sz="2400" b="1" dirty="0">
                <a:solidFill>
                  <a:srgbClr val="FF0000"/>
                </a:solidFill>
              </a:rPr>
              <a:t>За свой грош везде хорош.</a:t>
            </a:r>
          </a:p>
          <a:p>
            <a:pPr marL="0" indent="0"/>
            <a:r>
              <a:rPr lang="ru-RU" sz="2400" b="1" dirty="0">
                <a:solidFill>
                  <a:srgbClr val="FF0000"/>
                </a:solidFill>
              </a:rPr>
              <a:t>С деньгами мил, без денег постыл.</a:t>
            </a:r>
          </a:p>
          <a:p>
            <a:pPr marL="0" indent="0"/>
            <a:r>
              <a:rPr lang="ru-RU" sz="2400" b="1" dirty="0">
                <a:solidFill>
                  <a:srgbClr val="FF0000"/>
                </a:solidFill>
              </a:rPr>
              <a:t>Деньги счет любят, а хлеб меру.</a:t>
            </a:r>
          </a:p>
        </p:txBody>
      </p:sp>
    </p:spTree>
    <p:extLst>
      <p:ext uri="{BB962C8B-B14F-4D97-AF65-F5344CB8AC3E}">
        <p14:creationId xmlns:p14="http://schemas.microsoft.com/office/powerpoint/2010/main" val="3760304092"/>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Заголовок 1"/>
          <p:cNvSpPr>
            <a:spLocks noGrp="1"/>
          </p:cNvSpPr>
          <p:nvPr>
            <p:ph type="title" idx="4294967295"/>
          </p:nvPr>
        </p:nvSpPr>
        <p:spPr>
          <a:xfrm>
            <a:off x="0" y="1"/>
            <a:ext cx="9144000" cy="1209026"/>
          </a:xfrm>
          <a:solidFill>
            <a:schemeClr val="accent1"/>
          </a:solidFill>
        </p:spPr>
        <p:txBody>
          <a:bodyPr anchor="ctr"/>
          <a:lstStyle/>
          <a:p>
            <a:pPr algn="ctr" eaLnBrk="1" hangingPunct="1"/>
            <a:r>
              <a:rPr lang="ru-RU" sz="3000" b="1" dirty="0">
                <a:solidFill>
                  <a:schemeClr val="tx2"/>
                </a:solidFill>
                <a:latin typeface="Arial" panose="020B0604020202020204" pitchFamily="34" charset="0"/>
                <a:cs typeface="Arial" panose="020B0604020202020204" pitchFamily="34" charset="0"/>
              </a:rPr>
              <a:t>А.И. Куприн «Чудесный доктор»</a:t>
            </a:r>
          </a:p>
        </p:txBody>
      </p:sp>
      <p:sp>
        <p:nvSpPr>
          <p:cNvPr id="19458" name="Объект 2"/>
          <p:cNvSpPr>
            <a:spLocks noGrp="1"/>
          </p:cNvSpPr>
          <p:nvPr>
            <p:ph idx="4294967295"/>
          </p:nvPr>
        </p:nvSpPr>
        <p:spPr>
          <a:xfrm>
            <a:off x="442913" y="1209026"/>
            <a:ext cx="8142685" cy="4548838"/>
          </a:xfrm>
        </p:spPr>
        <p:txBody>
          <a:bodyPr>
            <a:normAutofit/>
          </a:bodyPr>
          <a:lstStyle/>
          <a:p>
            <a:pPr marL="0" indent="0" algn="just">
              <a:lnSpc>
                <a:spcPct val="80000"/>
              </a:lnSpc>
              <a:buNone/>
            </a:pPr>
            <a:r>
              <a:rPr lang="ru-RU" b="1" dirty="0"/>
              <a:t>Безработица, отсутствие средств к существованию, болезни, невозможность ничем помочь самым близким, дорогим людям… Эти испытания могут быть такими тяжелыми, что иногда даже у самого сильного человека опускаются руки. Им овладевает отчаяние… </a:t>
            </a:r>
          </a:p>
        </p:txBody>
      </p:sp>
      <p:pic>
        <p:nvPicPr>
          <p:cNvPr id="19461" name="Picture 5" descr="img9"/>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66800" y="3388297"/>
            <a:ext cx="7042993" cy="3248030"/>
          </a:xfrm>
          <a:prstGeom prst="rect">
            <a:avLst/>
          </a:prstGeom>
          <a:noFill/>
        </p:spPr>
      </p:pic>
    </p:spTree>
    <p:extLst>
      <p:ext uri="{BB962C8B-B14F-4D97-AF65-F5344CB8AC3E}">
        <p14:creationId xmlns:p14="http://schemas.microsoft.com/office/powerpoint/2010/main" val="920874042"/>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0" y="0"/>
            <a:ext cx="9143999" cy="978694"/>
          </a:xfrm>
          <a:solidFill>
            <a:schemeClr val="accent1"/>
          </a:solidFill>
        </p:spPr>
        <p:txBody>
          <a:bodyPr/>
          <a:lstStyle/>
          <a:p>
            <a:pPr algn="ctr"/>
            <a:r>
              <a:rPr lang="ru-RU" sz="3000" b="1" dirty="0">
                <a:solidFill>
                  <a:schemeClr val="tx2"/>
                </a:solidFill>
                <a:latin typeface="Arial" panose="020B0604020202020204" pitchFamily="34" charset="0"/>
                <a:cs typeface="Arial" panose="020B0604020202020204" pitchFamily="34" charset="0"/>
              </a:rPr>
              <a:t>А.И. Куприн «Чудесный доктор»</a:t>
            </a:r>
          </a:p>
        </p:txBody>
      </p:sp>
      <p:sp>
        <p:nvSpPr>
          <p:cNvPr id="44035" name="Rectangle 3"/>
          <p:cNvSpPr>
            <a:spLocks noGrp="1" noChangeArrowheads="1"/>
          </p:cNvSpPr>
          <p:nvPr>
            <p:ph type="body" idx="1"/>
          </p:nvPr>
        </p:nvSpPr>
        <p:spPr>
          <a:xfrm>
            <a:off x="221673" y="1080656"/>
            <a:ext cx="8922326" cy="4554574"/>
          </a:xfrm>
        </p:spPr>
        <p:txBody>
          <a:bodyPr/>
          <a:lstStyle/>
          <a:p>
            <a:pPr>
              <a:buFontTx/>
              <a:buNone/>
            </a:pPr>
            <a:r>
              <a:rPr lang="ru-RU" dirty="0" smtClean="0"/>
              <a:t>   </a:t>
            </a:r>
            <a:r>
              <a:rPr lang="ru-RU" b="1" dirty="0" smtClean="0">
                <a:latin typeface="Arial" panose="020B0604020202020204" pitchFamily="34" charset="0"/>
                <a:cs typeface="Arial" panose="020B0604020202020204" pitchFamily="34" charset="0"/>
              </a:rPr>
              <a:t>Избежать </a:t>
            </a:r>
            <a:r>
              <a:rPr lang="ru-RU" b="1" dirty="0">
                <a:latin typeface="Arial" panose="020B0604020202020204" pitchFamily="34" charset="0"/>
                <a:cs typeface="Arial" panose="020B0604020202020204" pitchFamily="34" charset="0"/>
              </a:rPr>
              <a:t>неприятностей в жизни порой невозможно, но можно хотя бы застраховаться от них и получить от страховой компании деньги, которые помогут и с бедой справиться, и не впасть в нищету.</a:t>
            </a:r>
          </a:p>
        </p:txBody>
      </p:sp>
      <p:pic>
        <p:nvPicPr>
          <p:cNvPr id="44037" name="Picture 5" descr="5b8d61a4b4e5137739053076268c7041"/>
          <p:cNvPicPr>
            <a:picLocks noChangeAspect="1" noChangeArrowheads="1"/>
          </p:cNvPicPr>
          <p:nvPr/>
        </p:nvPicPr>
        <p:blipFill>
          <a:blip r:embed="rId2"/>
          <a:srcRect/>
          <a:stretch>
            <a:fillRect/>
          </a:stretch>
        </p:blipFill>
        <p:spPr bwMode="auto">
          <a:xfrm>
            <a:off x="3008709" y="3363516"/>
            <a:ext cx="3876999" cy="3195022"/>
          </a:xfrm>
          <a:prstGeom prst="rect">
            <a:avLst/>
          </a:prstGeom>
          <a:noFill/>
        </p:spPr>
      </p:pic>
    </p:spTree>
    <p:extLst>
      <p:ext uri="{BB962C8B-B14F-4D97-AF65-F5344CB8AC3E}">
        <p14:creationId xmlns:p14="http://schemas.microsoft.com/office/powerpoint/2010/main" val="505108988"/>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Заголовок 1"/>
          <p:cNvSpPr>
            <a:spLocks noGrp="1"/>
          </p:cNvSpPr>
          <p:nvPr>
            <p:ph type="ctrTitle" idx="4294967295"/>
          </p:nvPr>
        </p:nvSpPr>
        <p:spPr>
          <a:xfrm>
            <a:off x="0" y="0"/>
            <a:ext cx="9144000" cy="1057059"/>
          </a:xfrm>
          <a:solidFill>
            <a:schemeClr val="accent1"/>
          </a:solidFill>
        </p:spPr>
        <p:txBody>
          <a:bodyPr/>
          <a:lstStyle/>
          <a:p>
            <a:pPr algn="ctr" eaLnBrk="1" hangingPunct="1"/>
            <a:r>
              <a:rPr lang="ru-RU" sz="3000" b="1" dirty="0">
                <a:solidFill>
                  <a:schemeClr val="tx2"/>
                </a:solidFill>
                <a:latin typeface="Arial" panose="020B0604020202020204" pitchFamily="34" charset="0"/>
                <a:cs typeface="Arial" panose="020B0604020202020204" pitchFamily="34" charset="0"/>
              </a:rPr>
              <a:t>В.Г. Распутин. «Уроки французского»</a:t>
            </a:r>
            <a:endParaRPr lang="ru-RU" altLang="ru-RU" sz="3000" b="1" dirty="0">
              <a:solidFill>
                <a:schemeClr val="tx2"/>
              </a:solidFill>
              <a:latin typeface="Arial" panose="020B0604020202020204" pitchFamily="34" charset="0"/>
              <a:cs typeface="Arial" panose="020B0604020202020204" pitchFamily="34" charset="0"/>
            </a:endParaRPr>
          </a:p>
        </p:txBody>
      </p:sp>
      <p:sp>
        <p:nvSpPr>
          <p:cNvPr id="21506" name="Подзаголовок 2"/>
          <p:cNvSpPr>
            <a:spLocks noGrp="1"/>
          </p:cNvSpPr>
          <p:nvPr>
            <p:ph type="subTitle" idx="4294967295"/>
          </p:nvPr>
        </p:nvSpPr>
        <p:spPr>
          <a:xfrm>
            <a:off x="647700" y="1057059"/>
            <a:ext cx="7681913" cy="4715091"/>
          </a:xfrm>
        </p:spPr>
        <p:txBody>
          <a:bodyPr>
            <a:normAutofit/>
          </a:bodyPr>
          <a:lstStyle/>
          <a:p>
            <a:pPr marL="0" indent="0">
              <a:buNone/>
            </a:pPr>
            <a:r>
              <a:rPr lang="ru-RU" dirty="0">
                <a:effectLst>
                  <a:outerShdw blurRad="38100" dist="38100" dir="2700000" algn="tl">
                    <a:srgbClr val="000000">
                      <a:alpha val="43137"/>
                    </a:srgbClr>
                  </a:outerShdw>
                </a:effectLst>
              </a:rPr>
              <a:t>Главному герою приходится жить вдали от семьи в районном центре на квартире.</a:t>
            </a:r>
            <a:r>
              <a:rPr lang="ru-RU" dirty="0" smtClean="0">
                <a:effectLst>
                  <a:outerShdw blurRad="38100" dist="38100" dir="2700000" algn="tl">
                    <a:srgbClr val="000000">
                      <a:alpha val="43137"/>
                    </a:srgbClr>
                  </a:outerShdw>
                </a:effectLst>
              </a:rPr>
              <a:t> </a:t>
            </a:r>
          </a:p>
        </p:txBody>
      </p:sp>
      <p:pic>
        <p:nvPicPr>
          <p:cNvPr id="21509" name="Picture 5" descr="1a6ce05f7ef513d31b952007716b14f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650911" y="2147455"/>
            <a:ext cx="4916577" cy="3592549"/>
          </a:xfrm>
          <a:prstGeom prst="rect">
            <a:avLst/>
          </a:prstGeom>
          <a:noFill/>
        </p:spPr>
      </p:pic>
    </p:spTree>
    <p:extLst>
      <p:ext uri="{BB962C8B-B14F-4D97-AF65-F5344CB8AC3E}">
        <p14:creationId xmlns:p14="http://schemas.microsoft.com/office/powerpoint/2010/main" val="1732524577"/>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0" y="0"/>
            <a:ext cx="9144000" cy="1017336"/>
          </a:xfrm>
          <a:solidFill>
            <a:schemeClr val="accent1"/>
          </a:solidFill>
        </p:spPr>
        <p:txBody>
          <a:bodyPr/>
          <a:lstStyle/>
          <a:p>
            <a:pPr algn="ctr"/>
            <a:r>
              <a:rPr lang="ru-RU" sz="3000" b="1" dirty="0">
                <a:solidFill>
                  <a:schemeClr val="tx2"/>
                </a:solidFill>
                <a:latin typeface="Arial" panose="020B0604020202020204" pitchFamily="34" charset="0"/>
                <a:cs typeface="Arial" panose="020B0604020202020204" pitchFamily="34" charset="0"/>
              </a:rPr>
              <a:t>В.Г. Распутин. «Уроки французского»</a:t>
            </a:r>
          </a:p>
        </p:txBody>
      </p:sp>
      <p:sp>
        <p:nvSpPr>
          <p:cNvPr id="45059" name="Rectangle 3"/>
          <p:cNvSpPr>
            <a:spLocks noGrp="1" noChangeArrowheads="1"/>
          </p:cNvSpPr>
          <p:nvPr>
            <p:ph type="body" idx="1"/>
          </p:nvPr>
        </p:nvSpPr>
        <p:spPr>
          <a:xfrm>
            <a:off x="360760" y="1122218"/>
            <a:ext cx="8658549" cy="4546348"/>
          </a:xfrm>
        </p:spPr>
        <p:txBody>
          <a:bodyPr>
            <a:normAutofit/>
          </a:bodyPr>
          <a:lstStyle/>
          <a:p>
            <a:pPr eaLnBrk="1" hangingPunct="1">
              <a:buFontTx/>
              <a:buNone/>
            </a:pPr>
            <a:r>
              <a:rPr lang="ru-RU" sz="1800" dirty="0">
                <a:effectLst>
                  <a:outerShdw blurRad="38100" dist="38100" dir="2700000" algn="tl">
                    <a:srgbClr val="C0C0C0"/>
                  </a:outerShdw>
                </a:effectLst>
              </a:rPr>
              <a:t>    </a:t>
            </a:r>
            <a:r>
              <a:rPr lang="ru-RU" sz="2400" dirty="0">
                <a:effectLst>
                  <a:outerShdw blurRad="38100" dist="38100" dir="2700000" algn="tl">
                    <a:srgbClr val="C0C0C0"/>
                  </a:outerShdw>
                </a:effectLst>
                <a:latin typeface="Arial" panose="020B0604020202020204" pitchFamily="34" charset="0"/>
                <a:cs typeface="Arial" panose="020B0604020202020204" pitchFamily="34" charset="0"/>
              </a:rPr>
              <a:t>Мальчику приходится распределять свой недельный бюджет и провиант: «Все же раза два она подкладывала мне в письмо по пятерке — на молоко. На теперешние это пятьдесят копеек, не разживешься, но все равно деньги, на них на базаре можно было купить пять пол-литровых баночек молока, по рублю за баночку…». </a:t>
            </a:r>
          </a:p>
          <a:p>
            <a:pPr marL="0" indent="0">
              <a:buNone/>
            </a:pPr>
            <a:endParaRPr lang="ru-RU" sz="2400" dirty="0" smtClean="0">
              <a:effectLst>
                <a:outerShdw blurRad="38100" dist="38100" dir="2700000" algn="tl">
                  <a:srgbClr val="C0C0C0"/>
                </a:outerShdw>
              </a:effectLst>
              <a:latin typeface="Arial" panose="020B0604020202020204" pitchFamily="34" charset="0"/>
              <a:cs typeface="Arial" panose="020B0604020202020204" pitchFamily="34" charset="0"/>
            </a:endParaRPr>
          </a:p>
          <a:p>
            <a:pPr marL="0" indent="0">
              <a:buNone/>
            </a:pPr>
            <a:endParaRPr lang="ru-RU" sz="2400" dirty="0">
              <a:effectLst>
                <a:outerShdw blurRad="38100" dist="38100" dir="2700000" algn="tl">
                  <a:srgbClr val="C0C0C0"/>
                </a:outerShdw>
              </a:effectLst>
              <a:latin typeface="Arial" panose="020B0604020202020204" pitchFamily="34" charset="0"/>
              <a:cs typeface="Arial" panose="020B0604020202020204" pitchFamily="34" charset="0"/>
            </a:endParaRPr>
          </a:p>
          <a:p>
            <a:pPr marL="0" indent="0">
              <a:buNone/>
            </a:pPr>
            <a:r>
              <a:rPr lang="ru-RU" sz="2400" dirty="0" smtClean="0">
                <a:effectLst>
                  <a:outerShdw blurRad="38100" dist="38100" dir="2700000" algn="tl">
                    <a:srgbClr val="C0C0C0"/>
                  </a:outerShdw>
                </a:effectLst>
                <a:latin typeface="Arial" panose="020B0604020202020204" pitchFamily="34" charset="0"/>
                <a:cs typeface="Arial" panose="020B0604020202020204" pitchFamily="34" charset="0"/>
              </a:rPr>
              <a:t>Учащимся </a:t>
            </a:r>
            <a:r>
              <a:rPr lang="ru-RU" sz="2400" dirty="0">
                <a:effectLst>
                  <a:outerShdw blurRad="38100" dist="38100" dir="2700000" algn="tl">
                    <a:srgbClr val="C0C0C0"/>
                  </a:outerShdw>
                </a:effectLst>
                <a:latin typeface="Arial" panose="020B0604020202020204" pitchFamily="34" charset="0"/>
                <a:cs typeface="Arial" panose="020B0604020202020204" pitchFamily="34" charset="0"/>
              </a:rPr>
              <a:t>в ходе урока дается творческое задание </a:t>
            </a:r>
            <a:r>
              <a:rPr lang="ru-RU" sz="2400" dirty="0">
                <a:solidFill>
                  <a:srgbClr val="FF0000"/>
                </a:solidFill>
                <a:effectLst>
                  <a:outerShdw blurRad="38100" dist="38100" dir="2700000" algn="tl">
                    <a:srgbClr val="C0C0C0"/>
                  </a:outerShdw>
                </a:effectLst>
                <a:latin typeface="Arial" panose="020B0604020202020204" pitchFamily="34" charset="0"/>
                <a:cs typeface="Arial" panose="020B0604020202020204" pitchFamily="34" charset="0"/>
              </a:rPr>
              <a:t>«Помоги главному герою распределить деньги на </a:t>
            </a:r>
            <a:r>
              <a:rPr lang="ru-RU" sz="2400" dirty="0" smtClean="0">
                <a:solidFill>
                  <a:srgbClr val="FF0000"/>
                </a:solidFill>
                <a:effectLst>
                  <a:outerShdw blurRad="38100" dist="38100" dir="2700000" algn="tl">
                    <a:srgbClr val="C0C0C0"/>
                  </a:outerShdw>
                </a:effectLst>
                <a:latin typeface="Arial" panose="020B0604020202020204" pitchFamily="34" charset="0"/>
                <a:cs typeface="Arial" panose="020B0604020202020204" pitchFamily="34" charset="0"/>
              </a:rPr>
              <a:t>наделю»</a:t>
            </a:r>
            <a:endParaRPr lang="ru-RU" sz="2400" dirty="0">
              <a:solidFill>
                <a:srgbClr val="FF0000"/>
              </a:solidFill>
              <a:effectLst>
                <a:outerShdw blurRad="38100" dist="38100" dir="2700000" algn="tl">
                  <a:srgbClr val="C0C0C0"/>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99496131"/>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0" y="0"/>
            <a:ext cx="9144001" cy="1114101"/>
          </a:xfrm>
          <a:solidFill>
            <a:schemeClr val="accent1"/>
          </a:solidFill>
          <a:ln>
            <a:solidFill>
              <a:schemeClr val="accent1"/>
            </a:solidFill>
          </a:ln>
        </p:spPr>
        <p:txBody>
          <a:bodyPr/>
          <a:lstStyle/>
          <a:p>
            <a:pPr algn="ctr"/>
            <a:r>
              <a:rPr lang="ru-RU" sz="3000" b="1" dirty="0">
                <a:solidFill>
                  <a:schemeClr val="tx2"/>
                </a:solidFill>
                <a:latin typeface="Arial" panose="020B0604020202020204" pitchFamily="34" charset="0"/>
                <a:cs typeface="Arial" panose="020B0604020202020204" pitchFamily="34" charset="0"/>
              </a:rPr>
              <a:t>Финансовая грамотность на уроках </a:t>
            </a:r>
            <a:br>
              <a:rPr lang="ru-RU" sz="3000" b="1" dirty="0">
                <a:solidFill>
                  <a:schemeClr val="tx2"/>
                </a:solidFill>
                <a:latin typeface="Arial" panose="020B0604020202020204" pitchFamily="34" charset="0"/>
                <a:cs typeface="Arial" panose="020B0604020202020204" pitchFamily="34" charset="0"/>
              </a:rPr>
            </a:br>
            <a:r>
              <a:rPr lang="ru-RU" sz="3000" b="1" dirty="0">
                <a:solidFill>
                  <a:schemeClr val="tx2"/>
                </a:solidFill>
                <a:latin typeface="Arial" panose="020B0604020202020204" pitchFamily="34" charset="0"/>
                <a:cs typeface="Arial" panose="020B0604020202020204" pitchFamily="34" charset="0"/>
              </a:rPr>
              <a:t>русского языка</a:t>
            </a:r>
          </a:p>
        </p:txBody>
      </p:sp>
      <p:sp>
        <p:nvSpPr>
          <p:cNvPr id="48131" name="Rectangle 3"/>
          <p:cNvSpPr>
            <a:spLocks noGrp="1" noChangeArrowheads="1"/>
          </p:cNvSpPr>
          <p:nvPr>
            <p:ph type="body" idx="1"/>
          </p:nvPr>
        </p:nvSpPr>
        <p:spPr>
          <a:xfrm>
            <a:off x="452437" y="1260764"/>
            <a:ext cx="8196263" cy="5597236"/>
          </a:xfrm>
        </p:spPr>
        <p:txBody>
          <a:bodyPr>
            <a:normAutofit/>
          </a:bodyPr>
          <a:lstStyle/>
          <a:p>
            <a:pPr>
              <a:buFontTx/>
              <a:buNone/>
            </a:pPr>
            <a:r>
              <a:rPr lang="ru-RU" sz="2400" b="1" dirty="0">
                <a:latin typeface="Arial" panose="020B0604020202020204" pitchFamily="34" charset="0"/>
                <a:cs typeface="Arial" panose="020B0604020202020204" pitchFamily="34" charset="0"/>
              </a:rPr>
              <a:t>Тема: «Имя существительное» </a:t>
            </a:r>
          </a:p>
          <a:p>
            <a:pPr>
              <a:buFontTx/>
              <a:buNone/>
            </a:pPr>
            <a:r>
              <a:rPr lang="ru-RU" sz="2400" b="1" dirty="0">
                <a:latin typeface="Arial" panose="020B0604020202020204" pitchFamily="34" charset="0"/>
                <a:cs typeface="Arial" panose="020B0604020202020204" pitchFamily="34" charset="0"/>
              </a:rPr>
              <a:t>Словарный диктант</a:t>
            </a:r>
          </a:p>
          <a:p>
            <a:pPr>
              <a:buFontTx/>
              <a:buNone/>
            </a:pPr>
            <a:r>
              <a:rPr lang="ru-RU" sz="2400" b="1" dirty="0">
                <a:latin typeface="Arial" panose="020B0604020202020204" pitchFamily="34" charset="0"/>
                <a:cs typeface="Arial" panose="020B0604020202020204" pitchFamily="34" charset="0"/>
              </a:rPr>
              <a:t>- В каких морфемах пропущены орфограммы?</a:t>
            </a:r>
          </a:p>
          <a:p>
            <a:pPr>
              <a:buFontTx/>
              <a:buChar char="-"/>
            </a:pPr>
            <a:r>
              <a:rPr lang="ru-RU" sz="2400" b="1" dirty="0">
                <a:latin typeface="Arial" panose="020B0604020202020204" pitchFamily="34" charset="0"/>
                <a:cs typeface="Arial" panose="020B0604020202020204" pitchFamily="34" charset="0"/>
              </a:rPr>
              <a:t>Каким правилом воспользуемся при написании слов?</a:t>
            </a:r>
          </a:p>
          <a:p>
            <a:pPr>
              <a:buFontTx/>
              <a:buNone/>
            </a:pPr>
            <a:r>
              <a:rPr lang="ru-RU" sz="2400" b="1" dirty="0" err="1">
                <a:solidFill>
                  <a:srgbClr val="FF0000"/>
                </a:solidFill>
                <a:latin typeface="Arial" panose="020B0604020202020204" pitchFamily="34" charset="0"/>
                <a:cs typeface="Arial" panose="020B0604020202020204" pitchFamily="34" charset="0"/>
              </a:rPr>
              <a:t>Функц.я</a:t>
            </a:r>
            <a:r>
              <a:rPr lang="ru-RU" sz="2400" b="1" dirty="0">
                <a:solidFill>
                  <a:srgbClr val="FF0000"/>
                </a:solidFill>
                <a:latin typeface="Arial" panose="020B0604020202020204" pitchFamily="34" charset="0"/>
                <a:cs typeface="Arial" panose="020B0604020202020204" pitchFamily="34" charset="0"/>
              </a:rPr>
              <a:t>, </a:t>
            </a:r>
            <a:r>
              <a:rPr lang="ru-RU" sz="2400" b="1" dirty="0" err="1">
                <a:solidFill>
                  <a:srgbClr val="FF0000"/>
                </a:solidFill>
                <a:latin typeface="Arial" panose="020B0604020202020204" pitchFamily="34" charset="0"/>
                <a:cs typeface="Arial" panose="020B0604020202020204" pitchFamily="34" charset="0"/>
              </a:rPr>
              <a:t>иниц.атива</a:t>
            </a:r>
            <a:r>
              <a:rPr lang="ru-RU" sz="2400" b="1" dirty="0">
                <a:solidFill>
                  <a:srgbClr val="FF0000"/>
                </a:solidFill>
                <a:latin typeface="Arial" panose="020B0604020202020204" pitchFamily="34" charset="0"/>
                <a:cs typeface="Arial" panose="020B0604020202020204" pitchFamily="34" charset="0"/>
              </a:rPr>
              <a:t>, </a:t>
            </a:r>
            <a:r>
              <a:rPr lang="ru-RU" sz="2400" b="1" dirty="0" err="1">
                <a:solidFill>
                  <a:srgbClr val="FF0000"/>
                </a:solidFill>
                <a:latin typeface="Arial" panose="020B0604020202020204" pitchFamily="34" charset="0"/>
                <a:cs typeface="Arial" panose="020B0604020202020204" pitchFamily="34" charset="0"/>
              </a:rPr>
              <a:t>нац.я</a:t>
            </a:r>
            <a:r>
              <a:rPr lang="ru-RU" sz="2400" b="1" dirty="0">
                <a:solidFill>
                  <a:srgbClr val="FF0000"/>
                </a:solidFill>
                <a:latin typeface="Arial" panose="020B0604020202020204" pitchFamily="34" charset="0"/>
                <a:cs typeface="Arial" panose="020B0604020202020204" pitchFamily="34" charset="0"/>
              </a:rPr>
              <a:t>, </a:t>
            </a:r>
            <a:r>
              <a:rPr lang="ru-RU" sz="2400" b="1" dirty="0" err="1">
                <a:solidFill>
                  <a:srgbClr val="FF0000"/>
                </a:solidFill>
                <a:latin typeface="Arial" panose="020B0604020202020204" pitchFamily="34" charset="0"/>
                <a:cs typeface="Arial" panose="020B0604020202020204" pitchFamily="34" charset="0"/>
              </a:rPr>
              <a:t>акац.я</a:t>
            </a:r>
            <a:r>
              <a:rPr lang="ru-RU" sz="2400" b="1" dirty="0">
                <a:solidFill>
                  <a:srgbClr val="FF0000"/>
                </a:solidFill>
                <a:latin typeface="Arial" panose="020B0604020202020204" pitchFamily="34" charset="0"/>
                <a:cs typeface="Arial" panose="020B0604020202020204" pitchFamily="34" charset="0"/>
              </a:rPr>
              <a:t>, </a:t>
            </a:r>
            <a:r>
              <a:rPr lang="ru-RU" sz="2400" b="1" dirty="0" err="1">
                <a:solidFill>
                  <a:srgbClr val="FF0000"/>
                </a:solidFill>
                <a:latin typeface="Arial" panose="020B0604020202020204" pitchFamily="34" charset="0"/>
                <a:cs typeface="Arial" panose="020B0604020202020204" pitchFamily="34" charset="0"/>
              </a:rPr>
              <a:t>настурц.я</a:t>
            </a:r>
            <a:r>
              <a:rPr lang="ru-RU" sz="2400" b="1" dirty="0">
                <a:solidFill>
                  <a:srgbClr val="FF0000"/>
                </a:solidFill>
                <a:latin typeface="Arial" panose="020B0604020202020204" pitchFamily="34" charset="0"/>
                <a:cs typeface="Arial" panose="020B0604020202020204" pitchFamily="34" charset="0"/>
              </a:rPr>
              <a:t>, </a:t>
            </a:r>
            <a:r>
              <a:rPr lang="ru-RU" sz="2400" b="1" dirty="0" err="1">
                <a:solidFill>
                  <a:srgbClr val="FF0000"/>
                </a:solidFill>
                <a:latin typeface="Arial" panose="020B0604020202020204" pitchFamily="34" charset="0"/>
                <a:cs typeface="Arial" panose="020B0604020202020204" pitchFamily="34" charset="0"/>
              </a:rPr>
              <a:t>сестриц.н</a:t>
            </a:r>
            <a:r>
              <a:rPr lang="ru-RU" sz="2400" b="1" dirty="0">
                <a:solidFill>
                  <a:srgbClr val="FF0000"/>
                </a:solidFill>
                <a:latin typeface="Arial" panose="020B0604020202020204" pitchFamily="34" charset="0"/>
                <a:cs typeface="Arial" panose="020B0604020202020204" pitchFamily="34" charset="0"/>
              </a:rPr>
              <a:t>, ножниц.</a:t>
            </a:r>
          </a:p>
          <a:p>
            <a:pPr>
              <a:buFontTx/>
              <a:buNone/>
            </a:pPr>
            <a:r>
              <a:rPr lang="ru-RU" sz="2400" b="1" dirty="0">
                <a:latin typeface="Arial" panose="020B0604020202020204" pitchFamily="34" charset="0"/>
                <a:cs typeface="Arial" panose="020B0604020202020204" pitchFamily="34" charset="0"/>
              </a:rPr>
              <a:t>-Обведите в кружок первые буквы в словах, а в последнем последнюю букву. Что у вас получилось? </a:t>
            </a:r>
            <a:r>
              <a:rPr lang="ru-RU" sz="2400" b="1" dirty="0" smtClean="0">
                <a:latin typeface="Arial" panose="020B0604020202020204" pitchFamily="34" charset="0"/>
                <a:cs typeface="Arial" panose="020B0604020202020204" pitchFamily="34" charset="0"/>
              </a:rPr>
              <a:t> (ФИНАНСЫ)</a:t>
            </a:r>
            <a:endParaRPr lang="ru-RU" sz="2400" b="1" dirty="0">
              <a:latin typeface="Arial" panose="020B0604020202020204" pitchFamily="34" charset="0"/>
              <a:cs typeface="Arial" panose="020B0604020202020204" pitchFamily="34" charset="0"/>
            </a:endParaRPr>
          </a:p>
          <a:p>
            <a:pPr>
              <a:buFontTx/>
              <a:buNone/>
            </a:pPr>
            <a:r>
              <a:rPr lang="ru-RU" sz="2400" b="1" dirty="0">
                <a:latin typeface="Arial" panose="020B0604020202020204" pitchFamily="34" charset="0"/>
                <a:cs typeface="Arial" panose="020B0604020202020204" pitchFamily="34" charset="0"/>
              </a:rPr>
              <a:t>-Определите лексическое значение этого слова</a:t>
            </a:r>
          </a:p>
          <a:p>
            <a:pPr>
              <a:buFontTx/>
              <a:buNone/>
            </a:pPr>
            <a:r>
              <a:rPr lang="ru-RU" sz="2400" b="1" dirty="0">
                <a:latin typeface="Arial" panose="020B0604020202020204" pitchFamily="34" charset="0"/>
                <a:cs typeface="Arial" panose="020B0604020202020204" pitchFamily="34" charset="0"/>
              </a:rPr>
              <a:t>-Зачем людям изучать финансовую грамотность?</a:t>
            </a:r>
          </a:p>
          <a:p>
            <a:pPr>
              <a:buFontTx/>
              <a:buNone/>
            </a:pPr>
            <a:r>
              <a:rPr lang="ru-RU" sz="2400" b="1" dirty="0">
                <a:latin typeface="Arial" panose="020B0604020202020204" pitchFamily="34" charset="0"/>
                <a:cs typeface="Arial" panose="020B0604020202020204" pitchFamily="34" charset="0"/>
              </a:rPr>
              <a:t> </a:t>
            </a:r>
            <a:endParaRPr lang="ru-RU" sz="1800" dirty="0">
              <a:solidFill>
                <a:schemeClr val="folHlink"/>
              </a:solidFill>
            </a:endParaRPr>
          </a:p>
        </p:txBody>
      </p:sp>
    </p:spTree>
    <p:extLst>
      <p:ext uri="{BB962C8B-B14F-4D97-AF65-F5344CB8AC3E}">
        <p14:creationId xmlns:p14="http://schemas.microsoft.com/office/powerpoint/2010/main" val="2194783410"/>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0" y="13692"/>
            <a:ext cx="8992195" cy="979885"/>
          </a:xfrm>
          <a:solidFill>
            <a:schemeClr val="accent1"/>
          </a:solidFill>
        </p:spPr>
        <p:txBody>
          <a:bodyPr/>
          <a:lstStyle/>
          <a:p>
            <a:pPr algn="ctr"/>
            <a:r>
              <a:rPr lang="ru-RU" sz="3000" b="1" dirty="0">
                <a:solidFill>
                  <a:schemeClr val="tx2"/>
                </a:solidFill>
                <a:latin typeface="Arial" panose="020B0604020202020204" pitchFamily="34" charset="0"/>
                <a:cs typeface="Arial" panose="020B0604020202020204" pitchFamily="34" charset="0"/>
              </a:rPr>
              <a:t>Финансовая грамотность на уроках </a:t>
            </a:r>
            <a:br>
              <a:rPr lang="ru-RU" sz="3000" b="1" dirty="0">
                <a:solidFill>
                  <a:schemeClr val="tx2"/>
                </a:solidFill>
                <a:latin typeface="Arial" panose="020B0604020202020204" pitchFamily="34" charset="0"/>
                <a:cs typeface="Arial" panose="020B0604020202020204" pitchFamily="34" charset="0"/>
              </a:rPr>
            </a:br>
            <a:r>
              <a:rPr lang="ru-RU" sz="3000" b="1" dirty="0">
                <a:solidFill>
                  <a:schemeClr val="tx2"/>
                </a:solidFill>
                <a:latin typeface="Arial" panose="020B0604020202020204" pitchFamily="34" charset="0"/>
                <a:cs typeface="Arial" panose="020B0604020202020204" pitchFamily="34" charset="0"/>
              </a:rPr>
              <a:t>русского языка</a:t>
            </a:r>
          </a:p>
        </p:txBody>
      </p:sp>
      <p:sp>
        <p:nvSpPr>
          <p:cNvPr id="49155" name="Rectangle 3"/>
          <p:cNvSpPr>
            <a:spLocks noGrp="1" noChangeArrowheads="1"/>
          </p:cNvSpPr>
          <p:nvPr>
            <p:ph type="body" idx="1"/>
          </p:nvPr>
        </p:nvSpPr>
        <p:spPr>
          <a:xfrm>
            <a:off x="348854" y="1205345"/>
            <a:ext cx="8533209" cy="5029200"/>
          </a:xfrm>
        </p:spPr>
        <p:txBody>
          <a:bodyPr>
            <a:normAutofit/>
          </a:bodyPr>
          <a:lstStyle/>
          <a:p>
            <a:pPr marL="0" indent="0" eaLnBrk="1" hangingPunct="1">
              <a:buNone/>
            </a:pPr>
            <a:r>
              <a:rPr lang="ru-RU" b="1" dirty="0">
                <a:latin typeface="Arial" panose="020B0604020202020204" pitchFamily="34" charset="0"/>
                <a:cs typeface="Arial" panose="020B0604020202020204" pitchFamily="34" charset="0"/>
              </a:rPr>
              <a:t>Тема: «Стили речи. Характеристика делового стиля»</a:t>
            </a:r>
          </a:p>
          <a:p>
            <a:pPr eaLnBrk="1" hangingPunct="1">
              <a:buFontTx/>
              <a:buNone/>
            </a:pPr>
            <a:r>
              <a:rPr lang="ru-RU" b="1" dirty="0">
                <a:latin typeface="Arial" panose="020B0604020202020204" pitchFamily="34" charset="0"/>
                <a:cs typeface="Arial" panose="020B0604020202020204" pitchFamily="34" charset="0"/>
              </a:rPr>
              <a:t>   Деловой стиль речи используется в различных деловых бумагах (объявлениях, заявлениях, расписках, справках, отчётах…), инструкциях, законодательных документах</a:t>
            </a:r>
          </a:p>
          <a:p>
            <a:pPr eaLnBrk="1" hangingPunct="1">
              <a:buFontTx/>
              <a:buNone/>
            </a:pPr>
            <a:r>
              <a:rPr lang="ru-RU" b="1" dirty="0">
                <a:latin typeface="Arial" panose="020B0604020202020204" pitchFamily="34" charset="0"/>
                <a:cs typeface="Arial" panose="020B0604020202020204" pitchFamily="34" charset="0"/>
              </a:rPr>
              <a:t>Расписка — это односторонний документ, который дает гарантию на какое-либо действие, например, получение денег в долг, обязательство его вернуть, передачу важных бумаг, отсутствие претензий </a:t>
            </a:r>
          </a:p>
          <a:p>
            <a:pPr eaLnBrk="1" hangingPunct="1">
              <a:buFontTx/>
              <a:buNone/>
            </a:pPr>
            <a:endParaRPr lang="ru-RU" b="1" dirty="0">
              <a:latin typeface="Arial" panose="020B0604020202020204" pitchFamily="34" charset="0"/>
              <a:cs typeface="Arial" panose="020B0604020202020204" pitchFamily="34" charset="0"/>
            </a:endParaRPr>
          </a:p>
        </p:txBody>
      </p:sp>
      <p:sp>
        <p:nvSpPr>
          <p:cNvPr id="49157" name="AutoShape 5" descr="content"/>
          <p:cNvSpPr>
            <a:spLocks noChangeAspect="1" noChangeArrowheads="1"/>
          </p:cNvSpPr>
          <p:nvPr/>
        </p:nvSpPr>
        <p:spPr bwMode="auto">
          <a:xfrm>
            <a:off x="4457700" y="3314700"/>
            <a:ext cx="228600" cy="228600"/>
          </a:xfrm>
          <a:prstGeom prst="rect">
            <a:avLst/>
          </a:prstGeom>
          <a:noFill/>
        </p:spPr>
        <p:txBody>
          <a:bodyPr/>
          <a:lstStyle/>
          <a:p>
            <a:endParaRPr lang="ru-RU" sz="1350"/>
          </a:p>
        </p:txBody>
      </p:sp>
      <p:sp>
        <p:nvSpPr>
          <p:cNvPr id="49160" name="Rectangle 8"/>
          <p:cNvSpPr>
            <a:spLocks noChangeArrowheads="1"/>
          </p:cNvSpPr>
          <p:nvPr/>
        </p:nvSpPr>
        <p:spPr bwMode="auto">
          <a:xfrm>
            <a:off x="348853" y="5799982"/>
            <a:ext cx="8643341" cy="830997"/>
          </a:xfrm>
          <a:prstGeom prst="rect">
            <a:avLst/>
          </a:prstGeom>
          <a:noFill/>
          <a:ln w="9525">
            <a:noFill/>
            <a:miter lim="800000"/>
            <a:headEnd/>
            <a:tailEnd/>
          </a:ln>
          <a:effectLst/>
        </p:spPr>
        <p:txBody>
          <a:bodyPr wrap="square">
            <a:spAutoFit/>
          </a:bodyPr>
          <a:lstStyle/>
          <a:p>
            <a:r>
              <a:rPr lang="ru-RU" sz="2400" b="1" dirty="0">
                <a:solidFill>
                  <a:srgbClr val="FF0000"/>
                </a:solidFill>
                <a:latin typeface="Arial" panose="020B0604020202020204" pitchFamily="34" charset="0"/>
                <a:cs typeface="Arial" panose="020B0604020202020204" pitchFamily="34" charset="0"/>
              </a:rPr>
              <a:t>Творческое задание: </a:t>
            </a:r>
            <a:r>
              <a:rPr lang="ru-RU" sz="2400" b="1" dirty="0">
                <a:latin typeface="Arial" panose="020B0604020202020204" pitchFamily="34" charset="0"/>
                <a:cs typeface="Arial" panose="020B0604020202020204" pitchFamily="34" charset="0"/>
              </a:rPr>
              <a:t>н</a:t>
            </a:r>
            <a:r>
              <a:rPr lang="ru-RU" sz="2400" b="1" dirty="0" smtClean="0">
                <a:latin typeface="Arial" panose="020B0604020202020204" pitchFamily="34" charset="0"/>
                <a:cs typeface="Arial" panose="020B0604020202020204" pitchFamily="34" charset="0"/>
              </a:rPr>
              <a:t>аписать </a:t>
            </a:r>
            <a:r>
              <a:rPr lang="ru-RU" sz="2400" b="1" dirty="0">
                <a:latin typeface="Arial" panose="020B0604020202020204" pitchFamily="34" charset="0"/>
                <a:cs typeface="Arial" panose="020B0604020202020204" pitchFamily="34" charset="0"/>
              </a:rPr>
              <a:t>расписку заёмщика по шаблону</a:t>
            </a:r>
          </a:p>
        </p:txBody>
      </p:sp>
    </p:spTree>
    <p:extLst>
      <p:ext uri="{BB962C8B-B14F-4D97-AF65-F5344CB8AC3E}">
        <p14:creationId xmlns:p14="http://schemas.microsoft.com/office/powerpoint/2010/main" val="2733582077"/>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8613" y="0"/>
            <a:ext cx="9139938" cy="6858000"/>
          </a:xfrm>
          <a:prstGeom prst="rect">
            <a:avLst/>
          </a:prstGeom>
        </p:spPr>
      </p:pic>
      <p:sp>
        <p:nvSpPr>
          <p:cNvPr id="4" name="Прямоугольник 3">
            <a:extLst>
              <a:ext uri="{FF2B5EF4-FFF2-40B4-BE49-F238E27FC236}">
                <a16:creationId xmlns:a16="http://schemas.microsoft.com/office/drawing/2014/main" id="{69CC1E57-C987-4EB9-8435-484CAB2CDC7C}"/>
              </a:ext>
            </a:extLst>
          </p:cNvPr>
          <p:cNvSpPr/>
          <p:nvPr/>
        </p:nvSpPr>
        <p:spPr>
          <a:xfrm>
            <a:off x="355107" y="1167822"/>
            <a:ext cx="8566951" cy="369332"/>
          </a:xfrm>
          <a:prstGeom prst="rect">
            <a:avLst/>
          </a:prstGeom>
        </p:spPr>
        <p:txBody>
          <a:bodyPr wrap="square">
            <a:spAutoFit/>
          </a:bodyPr>
          <a:lstStyle/>
          <a:p>
            <a:endParaRPr lang="ru-RU" dirty="0"/>
          </a:p>
        </p:txBody>
      </p:sp>
      <p:sp>
        <p:nvSpPr>
          <p:cNvPr id="6" name="Прямоугольник 5">
            <a:extLst>
              <a:ext uri="{FF2B5EF4-FFF2-40B4-BE49-F238E27FC236}">
                <a16:creationId xmlns:a16="http://schemas.microsoft.com/office/drawing/2014/main" id="{C8323E95-BC51-427F-8BA9-9E8053629DB9}"/>
              </a:ext>
            </a:extLst>
          </p:cNvPr>
          <p:cNvSpPr/>
          <p:nvPr/>
        </p:nvSpPr>
        <p:spPr>
          <a:xfrm>
            <a:off x="171083" y="2213398"/>
            <a:ext cx="8085149" cy="461665"/>
          </a:xfrm>
          <a:prstGeom prst="rect">
            <a:avLst/>
          </a:prstGeom>
        </p:spPr>
        <p:txBody>
          <a:bodyPr wrap="square">
            <a:spAutoFit/>
          </a:bodyPr>
          <a:lstStyle/>
          <a:p>
            <a:pPr algn="ctr"/>
            <a:endParaRPr lang="ru-RU" sz="2400" dirty="0">
              <a:solidFill>
                <a:srgbClr val="0070C0"/>
              </a:solidFill>
            </a:endParaRPr>
          </a:p>
        </p:txBody>
      </p:sp>
      <p:pic>
        <p:nvPicPr>
          <p:cNvPr id="7" name="Рисунок 6">
            <a:extLst>
              <a:ext uri="{FF2B5EF4-FFF2-40B4-BE49-F238E27FC236}">
                <a16:creationId xmlns:a16="http://schemas.microsoft.com/office/drawing/2014/main" id="{D7A9F502-069D-4336-9FA4-8AA1D48238A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676043" y="4336191"/>
            <a:ext cx="3246015" cy="243451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8" name="Прямоугольник 7">
            <a:extLst>
              <a:ext uri="{FF2B5EF4-FFF2-40B4-BE49-F238E27FC236}">
                <a16:creationId xmlns:a16="http://schemas.microsoft.com/office/drawing/2014/main" id="{379C16AB-03E3-4E85-918B-CB9D03C3E92E}"/>
              </a:ext>
            </a:extLst>
          </p:cNvPr>
          <p:cNvSpPr/>
          <p:nvPr/>
        </p:nvSpPr>
        <p:spPr>
          <a:xfrm>
            <a:off x="221941" y="4185379"/>
            <a:ext cx="5454101" cy="369332"/>
          </a:xfrm>
          <a:prstGeom prst="rect">
            <a:avLst/>
          </a:prstGeom>
        </p:spPr>
        <p:txBody>
          <a:bodyPr wrap="square">
            <a:spAutoFit/>
          </a:bodyPr>
          <a:lstStyle/>
          <a:p>
            <a:endParaRPr lang="ru-RU" dirty="0"/>
          </a:p>
        </p:txBody>
      </p:sp>
      <p:sp>
        <p:nvSpPr>
          <p:cNvPr id="3" name="Прямоугольник 2"/>
          <p:cNvSpPr/>
          <p:nvPr/>
        </p:nvSpPr>
        <p:spPr>
          <a:xfrm>
            <a:off x="595745" y="1537155"/>
            <a:ext cx="8326313" cy="2062103"/>
          </a:xfrm>
          <a:prstGeom prst="rect">
            <a:avLst/>
          </a:prstGeom>
        </p:spPr>
        <p:txBody>
          <a:bodyPr wrap="square">
            <a:spAutoFit/>
          </a:bodyPr>
          <a:lstStyle/>
          <a:p>
            <a:r>
              <a:rPr lang="ru-RU" altLang="ko-KR" sz="3200" dirty="0">
                <a:solidFill>
                  <a:schemeClr val="tx1">
                    <a:lumMod val="75000"/>
                    <a:lumOff val="25000"/>
                  </a:schemeClr>
                </a:solidFill>
                <a:latin typeface="Arial" panose="020B0604020202020204" pitchFamily="34" charset="0"/>
                <a:cs typeface="Arial" panose="020B0604020202020204" pitchFamily="34" charset="0"/>
              </a:rPr>
              <a:t>«Нажить много денег – храбрость; сохранить их – мудрость, а умело расходовать – искусство».</a:t>
            </a:r>
          </a:p>
          <a:p>
            <a:pPr algn="r"/>
            <a:r>
              <a:rPr lang="ru-RU" altLang="ko-KR" sz="3200" dirty="0">
                <a:latin typeface="Arial" panose="020B0604020202020204" pitchFamily="34" charset="0"/>
                <a:cs typeface="Arial" panose="020B0604020202020204" pitchFamily="34" charset="0"/>
              </a:rPr>
              <a:t>Бертольд Авербах</a:t>
            </a:r>
            <a:endParaRPr lang="en-US" altLang="ko-KR" sz="3200" dirty="0">
              <a:solidFill>
                <a:schemeClr val="tx1">
                  <a:lumMod val="75000"/>
                  <a:lumOff val="2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2586892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39938" cy="6858000"/>
          </a:xfrm>
          <a:prstGeom prst="rect">
            <a:avLst/>
          </a:prstGeom>
        </p:spPr>
      </p:pic>
      <p:sp>
        <p:nvSpPr>
          <p:cNvPr id="3" name="Прямоугольник 2"/>
          <p:cNvSpPr/>
          <p:nvPr/>
        </p:nvSpPr>
        <p:spPr>
          <a:xfrm>
            <a:off x="2996567" y="415676"/>
            <a:ext cx="184731" cy="584775"/>
          </a:xfrm>
          <a:prstGeom prst="rect">
            <a:avLst/>
          </a:prstGeom>
        </p:spPr>
        <p:txBody>
          <a:bodyPr wrap="none">
            <a:spAutoFit/>
          </a:bodyPr>
          <a:lstStyle/>
          <a:p>
            <a:endParaRPr lang="ru-RU" sz="3200" dirty="0"/>
          </a:p>
        </p:txBody>
      </p:sp>
      <p:sp>
        <p:nvSpPr>
          <p:cNvPr id="5" name="Прямоугольник 4">
            <a:extLst>
              <a:ext uri="{FF2B5EF4-FFF2-40B4-BE49-F238E27FC236}">
                <a16:creationId xmlns:a16="http://schemas.microsoft.com/office/drawing/2014/main" id="{933A27B9-D703-4148-A7A9-A53F6699F61B}"/>
              </a:ext>
            </a:extLst>
          </p:cNvPr>
          <p:cNvSpPr/>
          <p:nvPr/>
        </p:nvSpPr>
        <p:spPr>
          <a:xfrm>
            <a:off x="522514" y="99637"/>
            <a:ext cx="9025087" cy="954107"/>
          </a:xfrm>
          <a:prstGeom prst="rect">
            <a:avLst/>
          </a:prstGeom>
        </p:spPr>
        <p:txBody>
          <a:bodyPr wrap="square">
            <a:spAutoFit/>
          </a:bodyPr>
          <a:lstStyle/>
          <a:p>
            <a:pPr algn="ctr"/>
            <a:r>
              <a:rPr lang="ru-RU" sz="2800" b="1" dirty="0" smtClean="0">
                <a:solidFill>
                  <a:schemeClr val="tx2"/>
                </a:solidFill>
                <a:latin typeface="Arial" panose="020B0604020202020204" pitchFamily="34" charset="0"/>
                <a:cs typeface="Arial" panose="020B0604020202020204" pitchFamily="34" charset="0"/>
              </a:rPr>
              <a:t>Финансовая </a:t>
            </a:r>
            <a:r>
              <a:rPr lang="ru-RU" sz="2800" b="1" dirty="0">
                <a:solidFill>
                  <a:schemeClr val="tx2"/>
                </a:solidFill>
                <a:latin typeface="Arial" panose="020B0604020202020204" pitchFamily="34" charset="0"/>
                <a:cs typeface="Arial" panose="020B0604020202020204" pitchFamily="34" charset="0"/>
              </a:rPr>
              <a:t>грамотность на </a:t>
            </a:r>
            <a:r>
              <a:rPr lang="ru-RU" sz="2800" b="1" dirty="0" smtClean="0">
                <a:solidFill>
                  <a:schemeClr val="tx2"/>
                </a:solidFill>
                <a:latin typeface="Arial" panose="020B0604020202020204" pitchFamily="34" charset="0"/>
                <a:cs typeface="Arial" panose="020B0604020202020204" pitchFamily="34" charset="0"/>
              </a:rPr>
              <a:t>уроках обществознания</a:t>
            </a:r>
            <a:endParaRPr lang="ru-RU" sz="2800" b="1" dirty="0">
              <a:solidFill>
                <a:srgbClr val="333333"/>
              </a:solidFill>
              <a:latin typeface="Times New Roman" panose="02020603050405020304" pitchFamily="18" charset="0"/>
              <a:cs typeface="Times New Roman" panose="02020603050405020304" pitchFamily="18" charset="0"/>
            </a:endParaRPr>
          </a:p>
        </p:txBody>
      </p:sp>
      <p:sp>
        <p:nvSpPr>
          <p:cNvPr id="6" name="Прямоугольник 5">
            <a:extLst>
              <a:ext uri="{FF2B5EF4-FFF2-40B4-BE49-F238E27FC236}">
                <a16:creationId xmlns:a16="http://schemas.microsoft.com/office/drawing/2014/main" id="{72274DB0-C6A5-4C34-81D4-BEA6EBFBF87D}"/>
              </a:ext>
            </a:extLst>
          </p:cNvPr>
          <p:cNvSpPr/>
          <p:nvPr/>
        </p:nvSpPr>
        <p:spPr>
          <a:xfrm>
            <a:off x="301793" y="1360503"/>
            <a:ext cx="8842207" cy="5262979"/>
          </a:xfrm>
          <a:prstGeom prst="rect">
            <a:avLst/>
          </a:prstGeom>
        </p:spPr>
        <p:txBody>
          <a:bodyPr wrap="square">
            <a:spAutoFit/>
          </a:bodyPr>
          <a:lstStyle/>
          <a:p>
            <a:r>
              <a:rPr lang="ru-RU" sz="2400" dirty="0">
                <a:latin typeface="Arial" panose="020B0604020202020204" pitchFamily="34" charset="0"/>
                <a:cs typeface="Arial" panose="020B0604020202020204" pitchFamily="34" charset="0"/>
              </a:rPr>
              <a:t>Понятие экономики. Роль экономики в жизни общества. Товары и услуги. Ресурсы и потребности. Производство - основа экономики. Распределение. Обмен. Потребление. Факторы производства. Производительность труда. Разделение труда и специализация. Собственность. Торговля и ее формы. Реклама. Деньги и их функции. Инфляция, ее последствия. Типы экономических систем. Рынок и рыночный механизм. Предпринимательская деятельность. Издержки, выручка, прибыль. Виды рынков. Рынок капиталов. Рынок труда. Каким должен быть современный работник. Выбор профессии. Заработная плата и стимулирование труда. Роль государства в экономике. Экономические цели и функции государства. Государственный бюджет. Налоги и др.</a:t>
            </a:r>
            <a:endParaRPr lang="ru-RU" sz="2400" b="0" i="0" dirty="0">
              <a:solidFill>
                <a:srgbClr val="333333"/>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21706909"/>
      </p:ext>
    </p:extLst>
  </p:cSld>
  <p:clrMapOvr>
    <a:masterClrMapping/>
  </p:clrMapOvr>
  <p:transition spd="slow">
    <p:cove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39938" cy="6858000"/>
          </a:xfrm>
          <a:prstGeom prst="rect">
            <a:avLst/>
          </a:prstGeom>
        </p:spPr>
      </p:pic>
      <p:sp>
        <p:nvSpPr>
          <p:cNvPr id="3" name="Прямоугольник 2"/>
          <p:cNvSpPr/>
          <p:nvPr/>
        </p:nvSpPr>
        <p:spPr>
          <a:xfrm>
            <a:off x="2996567" y="415676"/>
            <a:ext cx="184731" cy="584775"/>
          </a:xfrm>
          <a:prstGeom prst="rect">
            <a:avLst/>
          </a:prstGeom>
        </p:spPr>
        <p:txBody>
          <a:bodyPr wrap="none">
            <a:spAutoFit/>
          </a:bodyPr>
          <a:lstStyle/>
          <a:p>
            <a:endParaRPr lang="ru-RU" sz="3200" dirty="0"/>
          </a:p>
        </p:txBody>
      </p:sp>
      <p:sp>
        <p:nvSpPr>
          <p:cNvPr id="5" name="Прямоугольник 4">
            <a:extLst>
              <a:ext uri="{FF2B5EF4-FFF2-40B4-BE49-F238E27FC236}">
                <a16:creationId xmlns:a16="http://schemas.microsoft.com/office/drawing/2014/main" id="{933A27B9-D703-4148-A7A9-A53F6699F61B}"/>
              </a:ext>
            </a:extLst>
          </p:cNvPr>
          <p:cNvSpPr/>
          <p:nvPr/>
        </p:nvSpPr>
        <p:spPr>
          <a:xfrm>
            <a:off x="522514" y="99637"/>
            <a:ext cx="9025087" cy="954107"/>
          </a:xfrm>
          <a:prstGeom prst="rect">
            <a:avLst/>
          </a:prstGeom>
        </p:spPr>
        <p:txBody>
          <a:bodyPr wrap="square">
            <a:spAutoFit/>
          </a:bodyPr>
          <a:lstStyle/>
          <a:p>
            <a:pPr algn="ctr"/>
            <a:r>
              <a:rPr lang="ru-RU" sz="2800" b="1" dirty="0">
                <a:solidFill>
                  <a:schemeClr val="tx2"/>
                </a:solidFill>
                <a:latin typeface="Arial" panose="020B0604020202020204" pitchFamily="34" charset="0"/>
                <a:cs typeface="Arial" panose="020B0604020202020204" pitchFamily="34" charset="0"/>
              </a:rPr>
              <a:t>Финансовая грамотность на уроках обществознания</a:t>
            </a:r>
            <a:endParaRPr lang="ru-RU" sz="2800" b="1" dirty="0">
              <a:solidFill>
                <a:srgbClr val="333333"/>
              </a:solidFill>
              <a:latin typeface="Times New Roman" panose="02020603050405020304" pitchFamily="18" charset="0"/>
              <a:cs typeface="Times New Roman" panose="02020603050405020304" pitchFamily="18" charset="0"/>
            </a:endParaRPr>
          </a:p>
        </p:txBody>
      </p:sp>
      <p:sp>
        <p:nvSpPr>
          <p:cNvPr id="6" name="Прямоугольник 5">
            <a:extLst>
              <a:ext uri="{FF2B5EF4-FFF2-40B4-BE49-F238E27FC236}">
                <a16:creationId xmlns:a16="http://schemas.microsoft.com/office/drawing/2014/main" id="{72274DB0-C6A5-4C34-81D4-BEA6EBFBF87D}"/>
              </a:ext>
            </a:extLst>
          </p:cNvPr>
          <p:cNvSpPr/>
          <p:nvPr/>
        </p:nvSpPr>
        <p:spPr>
          <a:xfrm>
            <a:off x="301793" y="1360503"/>
            <a:ext cx="8842207" cy="2246769"/>
          </a:xfrm>
          <a:prstGeom prst="rect">
            <a:avLst/>
          </a:prstGeom>
        </p:spPr>
        <p:txBody>
          <a:bodyPr wrap="square">
            <a:spAutoFit/>
          </a:bodyPr>
          <a:lstStyle/>
          <a:p>
            <a:r>
              <a:rPr lang="ru-RU" sz="2800" dirty="0">
                <a:latin typeface="Arial" panose="020B0604020202020204" pitchFamily="34" charset="0"/>
                <a:cs typeface="Arial" panose="020B0604020202020204" pitchFamily="34" charset="0"/>
              </a:rPr>
              <a:t>13-летний В. явился в банк, чтобы заключить договор банковского счета. Однако сотрудница отказала ему, предложив прийти с родителями. Права ли сотрудница банка? Свой ответ аргументируйте</a:t>
            </a:r>
            <a:endParaRPr lang="ru-RU" sz="2800" b="0" i="0" dirty="0">
              <a:solidFill>
                <a:srgbClr val="333333"/>
              </a:solidFill>
              <a:effectLst/>
              <a:latin typeface="Arial" panose="020B0604020202020204" pitchFamily="34" charset="0"/>
              <a:cs typeface="Arial" panose="020B0604020202020204" pitchFamily="34" charset="0"/>
            </a:endParaRPr>
          </a:p>
        </p:txBody>
      </p:sp>
      <p:pic>
        <p:nvPicPr>
          <p:cNvPr id="7" name="Рисунок 6">
            <a:extLst>
              <a:ext uri="{FF2B5EF4-FFF2-40B4-BE49-F238E27FC236}">
                <a16:creationId xmlns:a16="http://schemas.microsoft.com/office/drawing/2014/main" id="{D7A9F502-069D-4336-9FA4-8AA1D48238A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676043" y="4336191"/>
            <a:ext cx="3246015" cy="243451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2460447368"/>
      </p:ext>
    </p:extLst>
  </p:cSld>
  <p:clrMapOvr>
    <a:masterClrMapping/>
  </p:clrMapOvr>
  <p:transition spd="slow">
    <p:cove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031" y="0"/>
            <a:ext cx="9139938" cy="6858000"/>
          </a:xfrm>
          <a:prstGeom prst="rect">
            <a:avLst/>
          </a:prstGeom>
        </p:spPr>
      </p:pic>
      <p:sp>
        <p:nvSpPr>
          <p:cNvPr id="3" name="Прямоугольник 2"/>
          <p:cNvSpPr/>
          <p:nvPr/>
        </p:nvSpPr>
        <p:spPr>
          <a:xfrm>
            <a:off x="2996567" y="415676"/>
            <a:ext cx="184731" cy="584775"/>
          </a:xfrm>
          <a:prstGeom prst="rect">
            <a:avLst/>
          </a:prstGeom>
        </p:spPr>
        <p:txBody>
          <a:bodyPr wrap="none">
            <a:spAutoFit/>
          </a:bodyPr>
          <a:lstStyle/>
          <a:p>
            <a:endParaRPr lang="ru-RU" sz="3200" dirty="0"/>
          </a:p>
        </p:txBody>
      </p:sp>
      <p:pic>
        <p:nvPicPr>
          <p:cNvPr id="4" name="Рисунок 3">
            <a:extLst>
              <a:ext uri="{FF2B5EF4-FFF2-40B4-BE49-F238E27FC236}">
                <a16:creationId xmlns:a16="http://schemas.microsoft.com/office/drawing/2014/main" id="{CDDA22E4-FCFA-4037-9274-3A66A49A970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21552" y="1215744"/>
            <a:ext cx="1786283" cy="1042506"/>
          </a:xfrm>
          <a:prstGeom prst="rect">
            <a:avLst/>
          </a:prstGeom>
        </p:spPr>
      </p:pic>
      <p:sp>
        <p:nvSpPr>
          <p:cNvPr id="5" name="Прямоугольник 4">
            <a:extLst>
              <a:ext uri="{FF2B5EF4-FFF2-40B4-BE49-F238E27FC236}">
                <a16:creationId xmlns:a16="http://schemas.microsoft.com/office/drawing/2014/main" id="{933A27B9-D703-4148-A7A9-A53F6699F61B}"/>
              </a:ext>
            </a:extLst>
          </p:cNvPr>
          <p:cNvSpPr/>
          <p:nvPr/>
        </p:nvSpPr>
        <p:spPr>
          <a:xfrm>
            <a:off x="522514" y="99637"/>
            <a:ext cx="9025087" cy="584775"/>
          </a:xfrm>
          <a:prstGeom prst="rect">
            <a:avLst/>
          </a:prstGeom>
        </p:spPr>
        <p:txBody>
          <a:bodyPr wrap="square">
            <a:spAutoFit/>
          </a:bodyPr>
          <a:lstStyle/>
          <a:p>
            <a:pPr algn="ctr"/>
            <a:r>
              <a:rPr lang="ru-RU" sz="3200" b="1" u="sng" dirty="0">
                <a:latin typeface="Arial" panose="020B0604020202020204" pitchFamily="34" charset="0"/>
                <a:cs typeface="Arial" panose="020B0604020202020204" pitchFamily="34" charset="0"/>
              </a:rPr>
              <a:t>Задание № 6 (ОГЭ)</a:t>
            </a:r>
            <a:endParaRPr lang="ru-RU" sz="3200" dirty="0">
              <a:latin typeface="Arial" panose="020B0604020202020204" pitchFamily="34" charset="0"/>
              <a:cs typeface="Arial" panose="020B0604020202020204" pitchFamily="34" charset="0"/>
            </a:endParaRPr>
          </a:p>
        </p:txBody>
      </p:sp>
      <p:sp>
        <p:nvSpPr>
          <p:cNvPr id="6" name="Прямоугольник 5">
            <a:extLst>
              <a:ext uri="{FF2B5EF4-FFF2-40B4-BE49-F238E27FC236}">
                <a16:creationId xmlns:a16="http://schemas.microsoft.com/office/drawing/2014/main" id="{72274DB0-C6A5-4C34-81D4-BEA6EBFBF87D}"/>
              </a:ext>
            </a:extLst>
          </p:cNvPr>
          <p:cNvSpPr/>
          <p:nvPr/>
        </p:nvSpPr>
        <p:spPr>
          <a:xfrm>
            <a:off x="207819" y="1215745"/>
            <a:ext cx="8936182" cy="5469294"/>
          </a:xfrm>
          <a:prstGeom prst="rect">
            <a:avLst/>
          </a:prstGeom>
        </p:spPr>
        <p:txBody>
          <a:bodyPr wrap="square">
            <a:spAutoFit/>
          </a:bodyPr>
          <a:lstStyle/>
          <a:p>
            <a:r>
              <a:rPr lang="ru-RU" sz="2000" dirty="0" smtClean="0">
                <a:latin typeface="Arial" panose="020B0604020202020204" pitchFamily="34" charset="0"/>
                <a:cs typeface="Arial" panose="020B0604020202020204" pitchFamily="34" charset="0"/>
              </a:rPr>
              <a:t>        1. Людмила </a:t>
            </a:r>
            <a:r>
              <a:rPr lang="ru-RU" sz="2000" dirty="0">
                <a:latin typeface="Arial" panose="020B0604020202020204" pitchFamily="34" charset="0"/>
                <a:cs typeface="Arial" panose="020B0604020202020204" pitchFamily="34" charset="0"/>
              </a:rPr>
              <a:t>Анатольевна получила SMS-сообщение: «По вашей карте совершена покупка и заблокирована определённая сумма, позвоните по номеру ... (далее был указан номер сотового телефона)». В чём состоит опасность данной ситуации для сбережений Людмилы Анатольевны? Как ей правильно поступить в данной ситуации</a:t>
            </a:r>
            <a:r>
              <a:rPr lang="ru-RU" sz="2000" dirty="0" smtClean="0">
                <a:latin typeface="Arial" panose="020B0604020202020204" pitchFamily="34" charset="0"/>
                <a:cs typeface="Arial" panose="020B0604020202020204" pitchFamily="34" charset="0"/>
              </a:rPr>
              <a:t>?</a:t>
            </a:r>
          </a:p>
          <a:p>
            <a:pPr lvl="0"/>
            <a:r>
              <a:rPr lang="ru-RU" sz="2000" dirty="0" smtClean="0">
                <a:latin typeface="Arial" panose="020B0604020202020204" pitchFamily="34" charset="0"/>
                <a:cs typeface="Arial" panose="020B0604020202020204" pitchFamily="34" charset="0"/>
              </a:rPr>
              <a:t>        2. Михаил </a:t>
            </a:r>
            <a:r>
              <a:rPr lang="ru-RU" sz="2000" dirty="0">
                <a:latin typeface="Arial" panose="020B0604020202020204" pitchFamily="34" charset="0"/>
                <a:cs typeface="Arial" panose="020B0604020202020204" pitchFamily="34" charset="0"/>
              </a:rPr>
              <a:t>хочет установить мобильное приложение своего банка и использовать преимущества банка онлайн. Какие два правила безопасности ему следует соблюдать при установке мобильного приложения?</a:t>
            </a:r>
          </a:p>
          <a:p>
            <a:pPr lvl="0"/>
            <a:r>
              <a:rPr lang="ru-RU" sz="2000" dirty="0" smtClean="0">
                <a:latin typeface="Arial" panose="020B0604020202020204" pitchFamily="34" charset="0"/>
                <a:cs typeface="Arial" panose="020B0604020202020204" pitchFamily="34" charset="0"/>
              </a:rPr>
              <a:t>         3. Алла </a:t>
            </a:r>
            <a:r>
              <a:rPr lang="ru-RU" sz="2000" dirty="0">
                <a:latin typeface="Arial" panose="020B0604020202020204" pitchFamily="34" charset="0"/>
                <a:cs typeface="Arial" panose="020B0604020202020204" pitchFamily="34" charset="0"/>
              </a:rPr>
              <a:t>Петровна обратила внимание на интернет-рекламу кредитной карты нового банка «Резус». Ей понравились предложенные в рекламе условия, но, прежде чем стать владелицей этой карты, она посоветовалась с мужем и после его замечаний отказалась от первоначального решения. В чём состояла опасность данной ситуации для личных финансов Аллы Петровны? Как ей нужно правильно поступить в данной ситуации?</a:t>
            </a:r>
          </a:p>
          <a:p>
            <a:endParaRPr lang="ru-RU" sz="2000" b="0" i="0" dirty="0">
              <a:solidFill>
                <a:srgbClr val="333333"/>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43608196"/>
      </p:ext>
    </p:extLst>
  </p:cSld>
  <p:clrMapOvr>
    <a:masterClrMapping/>
  </p:clrMapOvr>
  <p:transition spd="slow">
    <p:cove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031" y="0"/>
            <a:ext cx="9139938" cy="6858000"/>
          </a:xfrm>
          <a:prstGeom prst="rect">
            <a:avLst/>
          </a:prstGeom>
        </p:spPr>
      </p:pic>
      <p:sp>
        <p:nvSpPr>
          <p:cNvPr id="3" name="Прямоугольник 2"/>
          <p:cNvSpPr/>
          <p:nvPr/>
        </p:nvSpPr>
        <p:spPr>
          <a:xfrm>
            <a:off x="2996567" y="415676"/>
            <a:ext cx="184731" cy="584775"/>
          </a:xfrm>
          <a:prstGeom prst="rect">
            <a:avLst/>
          </a:prstGeom>
        </p:spPr>
        <p:txBody>
          <a:bodyPr wrap="none">
            <a:spAutoFit/>
          </a:bodyPr>
          <a:lstStyle/>
          <a:p>
            <a:endParaRPr lang="ru-RU" sz="3200" dirty="0"/>
          </a:p>
        </p:txBody>
      </p:sp>
      <p:pic>
        <p:nvPicPr>
          <p:cNvPr id="4" name="Рисунок 3">
            <a:extLst>
              <a:ext uri="{FF2B5EF4-FFF2-40B4-BE49-F238E27FC236}">
                <a16:creationId xmlns:a16="http://schemas.microsoft.com/office/drawing/2014/main" id="{CDDA22E4-FCFA-4037-9274-3A66A49A970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21552" y="1215744"/>
            <a:ext cx="1786283" cy="1042506"/>
          </a:xfrm>
          <a:prstGeom prst="rect">
            <a:avLst/>
          </a:prstGeom>
        </p:spPr>
      </p:pic>
      <p:sp>
        <p:nvSpPr>
          <p:cNvPr id="5" name="Прямоугольник 4">
            <a:extLst>
              <a:ext uri="{FF2B5EF4-FFF2-40B4-BE49-F238E27FC236}">
                <a16:creationId xmlns:a16="http://schemas.microsoft.com/office/drawing/2014/main" id="{933A27B9-D703-4148-A7A9-A53F6699F61B}"/>
              </a:ext>
            </a:extLst>
          </p:cNvPr>
          <p:cNvSpPr/>
          <p:nvPr/>
        </p:nvSpPr>
        <p:spPr>
          <a:xfrm>
            <a:off x="0" y="99637"/>
            <a:ext cx="8659092" cy="584775"/>
          </a:xfrm>
          <a:prstGeom prst="rect">
            <a:avLst/>
          </a:prstGeom>
        </p:spPr>
        <p:txBody>
          <a:bodyPr wrap="square">
            <a:spAutoFit/>
          </a:bodyPr>
          <a:lstStyle/>
          <a:p>
            <a:pPr algn="ctr"/>
            <a:r>
              <a:rPr lang="ru-RU" sz="3200" b="1" dirty="0" smtClean="0">
                <a:solidFill>
                  <a:srgbClr val="333333"/>
                </a:solidFill>
                <a:latin typeface="Arial" panose="020B0604020202020204" pitchFamily="34" charset="0"/>
                <a:cs typeface="Arial" panose="020B0604020202020204" pitchFamily="34" charset="0"/>
              </a:rPr>
              <a:t>Курс «Финансовая грамотность» 9 класс</a:t>
            </a:r>
            <a:endParaRPr lang="ru-RU" sz="3200" b="1" dirty="0">
              <a:solidFill>
                <a:srgbClr val="333333"/>
              </a:solidFill>
              <a:latin typeface="Arial" panose="020B0604020202020204" pitchFamily="34" charset="0"/>
              <a:cs typeface="Arial" panose="020B0604020202020204" pitchFamily="34" charset="0"/>
            </a:endParaRPr>
          </a:p>
        </p:txBody>
      </p:sp>
      <p:sp>
        <p:nvSpPr>
          <p:cNvPr id="6" name="Прямоугольник 5">
            <a:extLst>
              <a:ext uri="{FF2B5EF4-FFF2-40B4-BE49-F238E27FC236}">
                <a16:creationId xmlns:a16="http://schemas.microsoft.com/office/drawing/2014/main" id="{72274DB0-C6A5-4C34-81D4-BEA6EBFBF87D}"/>
              </a:ext>
            </a:extLst>
          </p:cNvPr>
          <p:cNvSpPr/>
          <p:nvPr/>
        </p:nvSpPr>
        <p:spPr>
          <a:xfrm>
            <a:off x="301793" y="1360503"/>
            <a:ext cx="8842207" cy="4524315"/>
          </a:xfrm>
          <a:prstGeom prst="rect">
            <a:avLst/>
          </a:prstGeom>
        </p:spPr>
        <p:txBody>
          <a:bodyPr wrap="square">
            <a:spAutoFit/>
          </a:bodyPr>
          <a:lstStyle/>
          <a:p>
            <a:r>
              <a:rPr lang="ru-RU" sz="2400" b="1" dirty="0" smtClean="0">
                <a:latin typeface="Arial" panose="020B0604020202020204" pitchFamily="34" charset="0"/>
                <a:cs typeface="Arial" panose="020B0604020202020204" pitchFamily="34" charset="0"/>
              </a:rPr>
              <a:t>Цель: </a:t>
            </a:r>
            <a:r>
              <a:rPr lang="ru-RU" sz="2400" dirty="0">
                <a:latin typeface="Arial" panose="020B0604020202020204" pitchFamily="34" charset="0"/>
                <a:cs typeface="Arial" panose="020B0604020202020204" pitchFamily="34" charset="0"/>
              </a:rPr>
              <a:t>формирование основ финансовой грамотности среди учащихся </a:t>
            </a:r>
            <a:r>
              <a:rPr lang="ru-RU" sz="2400" dirty="0" smtClean="0">
                <a:latin typeface="Arial" panose="020B0604020202020204" pitchFamily="34" charset="0"/>
                <a:cs typeface="Arial" panose="020B0604020202020204" pitchFamily="34" charset="0"/>
              </a:rPr>
              <a:t>посредством </a:t>
            </a:r>
            <a:r>
              <a:rPr lang="ru-RU" sz="2400" dirty="0">
                <a:latin typeface="Arial" panose="020B0604020202020204" pitchFamily="34" charset="0"/>
                <a:cs typeface="Arial" panose="020B0604020202020204" pitchFamily="34" charset="0"/>
              </a:rPr>
              <a:t>освоения базовых финансово-экономических понятий, отражающих важнейшие сферы финансовых отношений, а также умений и компетенций, позволяющих эффективно взаимодействовать с широким кругом финансовых      институтов, таких как банки, валютная система, налоговый орган, бизнес, пенсионная система и др.</a:t>
            </a:r>
          </a:p>
          <a:p>
            <a:endParaRPr lang="ru-RU" sz="2400" dirty="0" smtClean="0">
              <a:latin typeface="Arial" panose="020B0604020202020204" pitchFamily="34" charset="0"/>
              <a:cs typeface="Arial" panose="020B0604020202020204" pitchFamily="34" charset="0"/>
            </a:endParaRPr>
          </a:p>
          <a:p>
            <a:r>
              <a:rPr lang="ru-RU" sz="2400" b="1" dirty="0" smtClean="0">
                <a:latin typeface="Arial" panose="020B0604020202020204" pitchFamily="34" charset="0"/>
                <a:cs typeface="Arial" panose="020B0604020202020204" pitchFamily="34" charset="0"/>
              </a:rPr>
              <a:t>Основное умение: </a:t>
            </a:r>
            <a:r>
              <a:rPr lang="ru-RU" sz="2400" dirty="0" smtClean="0">
                <a:latin typeface="Arial" panose="020B0604020202020204" pitchFamily="34" charset="0"/>
                <a:cs typeface="Arial" panose="020B0604020202020204" pitchFamily="34" charset="0"/>
              </a:rPr>
              <a:t>способность </a:t>
            </a:r>
            <a:r>
              <a:rPr lang="ru-RU" sz="2400" dirty="0">
                <a:latin typeface="Arial" panose="020B0604020202020204" pitchFamily="34" charset="0"/>
                <a:cs typeface="Arial" panose="020B0604020202020204" pitchFamily="34" charset="0"/>
              </a:rPr>
              <a:t>оценивать финансовую ситуацию, выбирать наиболее подходящий вариант решения материальных </a:t>
            </a:r>
            <a:r>
              <a:rPr lang="ru-RU" sz="2400" dirty="0" smtClean="0">
                <a:latin typeface="Arial" panose="020B0604020202020204" pitchFamily="34" charset="0"/>
                <a:cs typeface="Arial" panose="020B0604020202020204" pitchFamily="34" charset="0"/>
              </a:rPr>
              <a:t>проблем семьи.</a:t>
            </a:r>
            <a:endParaRPr lang="ru-RU"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40278978"/>
      </p:ext>
    </p:extLst>
  </p:cSld>
  <p:clrMapOvr>
    <a:masterClrMapping/>
  </p:clrMapOvr>
  <p:transition spd="slow">
    <p:cove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031" y="0"/>
            <a:ext cx="9139938" cy="6858000"/>
          </a:xfrm>
          <a:prstGeom prst="rect">
            <a:avLst/>
          </a:prstGeom>
        </p:spPr>
      </p:pic>
      <p:sp>
        <p:nvSpPr>
          <p:cNvPr id="3" name="Прямоугольник 2"/>
          <p:cNvSpPr/>
          <p:nvPr/>
        </p:nvSpPr>
        <p:spPr>
          <a:xfrm>
            <a:off x="2996567" y="415676"/>
            <a:ext cx="184731" cy="584775"/>
          </a:xfrm>
          <a:prstGeom prst="rect">
            <a:avLst/>
          </a:prstGeom>
        </p:spPr>
        <p:txBody>
          <a:bodyPr wrap="none">
            <a:spAutoFit/>
          </a:bodyPr>
          <a:lstStyle/>
          <a:p>
            <a:endParaRPr lang="ru-RU" sz="3200" dirty="0"/>
          </a:p>
        </p:txBody>
      </p:sp>
      <p:pic>
        <p:nvPicPr>
          <p:cNvPr id="4" name="Рисунок 3">
            <a:extLst>
              <a:ext uri="{FF2B5EF4-FFF2-40B4-BE49-F238E27FC236}">
                <a16:creationId xmlns:a16="http://schemas.microsoft.com/office/drawing/2014/main" id="{CDDA22E4-FCFA-4037-9274-3A66A49A970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21552" y="1215744"/>
            <a:ext cx="1786283" cy="1042506"/>
          </a:xfrm>
          <a:prstGeom prst="rect">
            <a:avLst/>
          </a:prstGeom>
        </p:spPr>
      </p:pic>
      <p:sp>
        <p:nvSpPr>
          <p:cNvPr id="5" name="Прямоугольник 4">
            <a:extLst>
              <a:ext uri="{FF2B5EF4-FFF2-40B4-BE49-F238E27FC236}">
                <a16:creationId xmlns:a16="http://schemas.microsoft.com/office/drawing/2014/main" id="{933A27B9-D703-4148-A7A9-A53F6699F61B}"/>
              </a:ext>
            </a:extLst>
          </p:cNvPr>
          <p:cNvSpPr/>
          <p:nvPr/>
        </p:nvSpPr>
        <p:spPr>
          <a:xfrm>
            <a:off x="522514" y="99637"/>
            <a:ext cx="9025087" cy="523220"/>
          </a:xfrm>
          <a:prstGeom prst="rect">
            <a:avLst/>
          </a:prstGeom>
        </p:spPr>
        <p:txBody>
          <a:bodyPr wrap="square">
            <a:spAutoFit/>
          </a:bodyPr>
          <a:lstStyle/>
          <a:p>
            <a:pPr algn="ctr"/>
            <a:r>
              <a:rPr lang="ru-RU" sz="2800" b="1" dirty="0">
                <a:solidFill>
                  <a:srgbClr val="333333"/>
                </a:solidFill>
                <a:latin typeface="Arial" panose="020B0604020202020204" pitchFamily="34" charset="0"/>
                <a:cs typeface="Arial" panose="020B0604020202020204" pitchFamily="34" charset="0"/>
              </a:rPr>
              <a:t>Курс «Финансовая грамотность» 9 класс</a:t>
            </a:r>
          </a:p>
        </p:txBody>
      </p:sp>
      <p:sp>
        <p:nvSpPr>
          <p:cNvPr id="6" name="Прямоугольник 5">
            <a:extLst>
              <a:ext uri="{FF2B5EF4-FFF2-40B4-BE49-F238E27FC236}">
                <a16:creationId xmlns:a16="http://schemas.microsoft.com/office/drawing/2014/main" id="{72274DB0-C6A5-4C34-81D4-BEA6EBFBF87D}"/>
              </a:ext>
            </a:extLst>
          </p:cNvPr>
          <p:cNvSpPr/>
          <p:nvPr/>
        </p:nvSpPr>
        <p:spPr>
          <a:xfrm>
            <a:off x="138545" y="1215745"/>
            <a:ext cx="9005455" cy="5777070"/>
          </a:xfrm>
          <a:prstGeom prst="rect">
            <a:avLst/>
          </a:prstGeom>
        </p:spPr>
        <p:txBody>
          <a:bodyPr wrap="square">
            <a:spAutoFit/>
          </a:bodyPr>
          <a:lstStyle/>
          <a:p>
            <a:r>
              <a:rPr lang="ru-RU" sz="2400" dirty="0">
                <a:latin typeface="Arial" panose="020B0604020202020204" pitchFamily="34" charset="0"/>
                <a:cs typeface="Arial" panose="020B0604020202020204" pitchFamily="34" charset="0"/>
              </a:rPr>
              <a:t>Совокупный доход семьи составляет 80 тыс. руб. Из них 40 тыс. руб. – это заработная плата взрослых работающих членов семьи, 19 тыс. руб. – пенсия бабушки и дедушки, 2 тыс. руб. – стипендия студента, 17 тыс. руб. – доход от сдачи квартиры в аренду, 2 тыс. руб. – социальное пособие. Какова структура </a:t>
            </a:r>
            <a:r>
              <a:rPr lang="ru-RU" sz="2400" dirty="0" smtClean="0">
                <a:latin typeface="Arial" panose="020B0604020202020204" pitchFamily="34" charset="0"/>
                <a:cs typeface="Arial" panose="020B0604020202020204" pitchFamily="34" charset="0"/>
              </a:rPr>
              <a:t>доходов </a:t>
            </a:r>
            <a:r>
              <a:rPr lang="ru-RU" sz="2400" dirty="0">
                <a:latin typeface="Arial" panose="020B0604020202020204" pitchFamily="34" charset="0"/>
                <a:cs typeface="Arial" panose="020B0604020202020204" pitchFamily="34" charset="0"/>
              </a:rPr>
              <a:t>семьи (сколько процентов составляют доходы от собственного заработка, пособия, доход от собственности</a:t>
            </a:r>
            <a:r>
              <a:rPr lang="ru-RU" sz="2400" dirty="0" smtClean="0">
                <a:latin typeface="Arial" panose="020B0604020202020204" pitchFamily="34" charset="0"/>
                <a:cs typeface="Arial" panose="020B0604020202020204" pitchFamily="34" charset="0"/>
              </a:rPr>
              <a:t>)?</a:t>
            </a:r>
          </a:p>
          <a:p>
            <a:r>
              <a:rPr lang="ru-RU" sz="2400" b="1" dirty="0" smtClean="0">
                <a:solidFill>
                  <a:srgbClr val="FF0000"/>
                </a:solidFill>
                <a:latin typeface="Arial" panose="020B0604020202020204" pitchFamily="34" charset="0"/>
                <a:cs typeface="Arial" panose="020B0604020202020204" pitchFamily="34" charset="0"/>
              </a:rPr>
              <a:t>Ответ.</a:t>
            </a:r>
            <a:r>
              <a:rPr lang="ru-RU" sz="2400" dirty="0" smtClean="0">
                <a:latin typeface="Arial" panose="020B0604020202020204" pitchFamily="34" charset="0"/>
                <a:cs typeface="Arial" panose="020B0604020202020204" pitchFamily="34" charset="0"/>
              </a:rPr>
              <a:t> Структура </a:t>
            </a:r>
            <a:r>
              <a:rPr lang="ru-RU" sz="2400" dirty="0">
                <a:latin typeface="Arial" panose="020B0604020202020204" pitchFamily="34" charset="0"/>
                <a:cs typeface="Arial" panose="020B0604020202020204" pitchFamily="34" charset="0"/>
              </a:rPr>
              <a:t>доходов семьи:</a:t>
            </a:r>
          </a:p>
          <a:p>
            <a:r>
              <a:rPr lang="ru-RU" sz="2400" dirty="0">
                <a:latin typeface="Arial" panose="020B0604020202020204" pitchFamily="34" charset="0"/>
                <a:cs typeface="Arial" panose="020B0604020202020204" pitchFamily="34" charset="0"/>
              </a:rPr>
              <a:t>• доход от заработной платы – 40 000 • 100%: 80 000 = 50%;</a:t>
            </a:r>
          </a:p>
          <a:p>
            <a:r>
              <a:rPr lang="ru-RU" sz="2400" dirty="0">
                <a:latin typeface="Arial" panose="020B0604020202020204" pitchFamily="34" charset="0"/>
                <a:cs typeface="Arial" panose="020B0604020202020204" pitchFamily="34" charset="0"/>
              </a:rPr>
              <a:t>• пенсии и пособия – 19 000 + 2000 + 2000 = 23 000 </a:t>
            </a:r>
            <a:r>
              <a:rPr lang="ru-RU" sz="2400" dirty="0" err="1">
                <a:latin typeface="Arial" panose="020B0604020202020204" pitchFamily="34" charset="0"/>
                <a:cs typeface="Arial" panose="020B0604020202020204" pitchFamily="34" charset="0"/>
              </a:rPr>
              <a:t>руб</a:t>
            </a:r>
            <a:r>
              <a:rPr lang="ru-RU" sz="2400" dirty="0">
                <a:latin typeface="Arial" panose="020B0604020202020204" pitchFamily="34" charset="0"/>
                <a:cs typeface="Arial" panose="020B0604020202020204" pitchFamily="34" charset="0"/>
              </a:rPr>
              <a:t>;</a:t>
            </a:r>
          </a:p>
          <a:p>
            <a:r>
              <a:rPr lang="ru-RU" sz="2400" dirty="0">
                <a:latin typeface="Arial" panose="020B0604020202020204" pitchFamily="34" charset="0"/>
                <a:cs typeface="Arial" panose="020B0604020202020204" pitchFamily="34" charset="0"/>
              </a:rPr>
              <a:t>23 000 • 100%: 80 000 = 28,75%;</a:t>
            </a:r>
          </a:p>
          <a:p>
            <a:r>
              <a:rPr lang="ru-RU" sz="2400" dirty="0">
                <a:latin typeface="Arial" panose="020B0604020202020204" pitchFamily="34" charset="0"/>
                <a:cs typeface="Arial" panose="020B0604020202020204" pitchFamily="34" charset="0"/>
              </a:rPr>
              <a:t>• доход от собственности – 17 000 руб. • 100%: 80 000 = 21,25%.</a:t>
            </a:r>
          </a:p>
          <a:p>
            <a:endParaRPr lang="ru-RU"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00631254"/>
      </p:ext>
    </p:extLst>
  </p:cSld>
  <p:clrMapOvr>
    <a:masterClrMapping/>
  </p:clrMapOvr>
  <p:transition spd="slow">
    <p:cove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062" y="0"/>
            <a:ext cx="9139938" cy="6858000"/>
          </a:xfrm>
          <a:prstGeom prst="rect">
            <a:avLst/>
          </a:prstGeom>
        </p:spPr>
      </p:pic>
      <p:sp>
        <p:nvSpPr>
          <p:cNvPr id="3" name="Прямоугольник 2"/>
          <p:cNvSpPr/>
          <p:nvPr/>
        </p:nvSpPr>
        <p:spPr>
          <a:xfrm>
            <a:off x="2996567" y="415676"/>
            <a:ext cx="184731" cy="584775"/>
          </a:xfrm>
          <a:prstGeom prst="rect">
            <a:avLst/>
          </a:prstGeom>
        </p:spPr>
        <p:txBody>
          <a:bodyPr wrap="none">
            <a:spAutoFit/>
          </a:bodyPr>
          <a:lstStyle/>
          <a:p>
            <a:endParaRPr lang="ru-RU" sz="3200" dirty="0"/>
          </a:p>
        </p:txBody>
      </p:sp>
      <p:pic>
        <p:nvPicPr>
          <p:cNvPr id="4" name="Рисунок 3">
            <a:extLst>
              <a:ext uri="{FF2B5EF4-FFF2-40B4-BE49-F238E27FC236}">
                <a16:creationId xmlns:a16="http://schemas.microsoft.com/office/drawing/2014/main" id="{CDDA22E4-FCFA-4037-9274-3A66A49A970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21552" y="1215744"/>
            <a:ext cx="1786283" cy="1042506"/>
          </a:xfrm>
          <a:prstGeom prst="rect">
            <a:avLst/>
          </a:prstGeom>
        </p:spPr>
      </p:pic>
      <p:sp>
        <p:nvSpPr>
          <p:cNvPr id="5" name="Прямоугольник 4">
            <a:extLst>
              <a:ext uri="{FF2B5EF4-FFF2-40B4-BE49-F238E27FC236}">
                <a16:creationId xmlns:a16="http://schemas.microsoft.com/office/drawing/2014/main" id="{933A27B9-D703-4148-A7A9-A53F6699F61B}"/>
              </a:ext>
            </a:extLst>
          </p:cNvPr>
          <p:cNvSpPr/>
          <p:nvPr/>
        </p:nvSpPr>
        <p:spPr>
          <a:xfrm>
            <a:off x="4063" y="99637"/>
            <a:ext cx="9139938" cy="523220"/>
          </a:xfrm>
          <a:prstGeom prst="rect">
            <a:avLst/>
          </a:prstGeom>
        </p:spPr>
        <p:txBody>
          <a:bodyPr wrap="square">
            <a:spAutoFit/>
          </a:bodyPr>
          <a:lstStyle/>
          <a:p>
            <a:pPr algn="ctr"/>
            <a:r>
              <a:rPr lang="ru-RU" sz="2800" b="1" dirty="0">
                <a:solidFill>
                  <a:schemeClr val="tx2"/>
                </a:solidFill>
                <a:latin typeface="Arial" panose="020B0604020202020204" pitchFamily="34" charset="0"/>
                <a:cs typeface="Arial" panose="020B0604020202020204" pitchFamily="34" charset="0"/>
              </a:rPr>
              <a:t>Финансовая грамотность на уроках </a:t>
            </a:r>
            <a:r>
              <a:rPr lang="ru-RU" sz="2800" b="1" dirty="0" smtClean="0">
                <a:solidFill>
                  <a:schemeClr val="tx2"/>
                </a:solidFill>
                <a:latin typeface="Arial" panose="020B0604020202020204" pitchFamily="34" charset="0"/>
                <a:cs typeface="Arial" panose="020B0604020202020204" pitchFamily="34" charset="0"/>
              </a:rPr>
              <a:t>математики</a:t>
            </a:r>
            <a:endParaRPr lang="ru-RU" sz="2800" b="1" dirty="0">
              <a:solidFill>
                <a:srgbClr val="333333"/>
              </a:solidFill>
              <a:latin typeface="Times New Roman" panose="02020603050405020304" pitchFamily="18" charset="0"/>
              <a:cs typeface="Times New Roman" panose="02020603050405020304" pitchFamily="18" charset="0"/>
            </a:endParaRPr>
          </a:p>
        </p:txBody>
      </p:sp>
      <p:sp>
        <p:nvSpPr>
          <p:cNvPr id="6" name="Прямоугольник 5">
            <a:extLst>
              <a:ext uri="{FF2B5EF4-FFF2-40B4-BE49-F238E27FC236}">
                <a16:creationId xmlns:a16="http://schemas.microsoft.com/office/drawing/2014/main" id="{72274DB0-C6A5-4C34-81D4-BEA6EBFBF87D}"/>
              </a:ext>
            </a:extLst>
          </p:cNvPr>
          <p:cNvSpPr/>
          <p:nvPr/>
        </p:nvSpPr>
        <p:spPr>
          <a:xfrm>
            <a:off x="301793" y="1360503"/>
            <a:ext cx="8842207" cy="4524315"/>
          </a:xfrm>
          <a:prstGeom prst="rect">
            <a:avLst/>
          </a:prstGeom>
        </p:spPr>
        <p:txBody>
          <a:bodyPr wrap="square">
            <a:spAutoFit/>
          </a:bodyPr>
          <a:lstStyle/>
          <a:p>
            <a:r>
              <a:rPr lang="ru-RU" sz="2400" dirty="0">
                <a:latin typeface="Arial" panose="020B0604020202020204" pitchFamily="34" charset="0"/>
                <a:cs typeface="Arial" panose="020B0604020202020204" pitchFamily="34" charset="0"/>
              </a:rPr>
              <a:t>Три компаньона вложили в организацию предприятия соответственно 280, 320 и 360 р. Прибыль, которую они получили, составила 2400 р. Сколько денег должен получить каждый компаньон, если прибыль распределяется пропорционально вкладу каждого?</a:t>
            </a:r>
          </a:p>
          <a:p>
            <a:r>
              <a:rPr lang="ru-RU" sz="2400" dirty="0">
                <a:latin typeface="Arial" panose="020B0604020202020204" pitchFamily="34" charset="0"/>
                <a:cs typeface="Arial" panose="020B0604020202020204" pitchFamily="34" charset="0"/>
              </a:rPr>
              <a:t> </a:t>
            </a:r>
            <a:r>
              <a:rPr lang="ru-RU" sz="2400" b="1" dirty="0">
                <a:latin typeface="Arial" panose="020B0604020202020204" pitchFamily="34" charset="0"/>
                <a:cs typeface="Arial" panose="020B0604020202020204" pitchFamily="34" charset="0"/>
              </a:rPr>
              <a:t>Решение.</a:t>
            </a:r>
            <a:r>
              <a:rPr lang="ru-RU" sz="2400" dirty="0">
                <a:latin typeface="Arial" panose="020B0604020202020204" pitchFamily="34" charset="0"/>
                <a:cs typeface="Arial" panose="020B0604020202020204" pitchFamily="34" charset="0"/>
              </a:rPr>
              <a:t> Выясним в каком соотношении вложили деньги компаньоны: 280 : 320 : 360 = 7 : 8 : 9. Всего 7 + 8 + 9 = 24 части. Определим сколько денег приходится на одну часть: 2400 : 24 = 100 (р.) Значит первый компаньон получит 7 ∙ 100 = 700 (р.), второй компаньон получит 8 ∙ 100 = 800 (р.), третий компаньон получит 9 ∙ 100 = 900 (р.). </a:t>
            </a:r>
            <a:endParaRPr lang="ru-RU" sz="2400" dirty="0" smtClean="0">
              <a:latin typeface="Arial" panose="020B0604020202020204" pitchFamily="34" charset="0"/>
              <a:cs typeface="Arial" panose="020B0604020202020204" pitchFamily="34" charset="0"/>
            </a:endParaRPr>
          </a:p>
          <a:p>
            <a:r>
              <a:rPr lang="ru-RU" sz="2400" b="1" dirty="0" smtClean="0">
                <a:latin typeface="Arial" panose="020B0604020202020204" pitchFamily="34" charset="0"/>
                <a:cs typeface="Arial" panose="020B0604020202020204" pitchFamily="34" charset="0"/>
              </a:rPr>
              <a:t>Ответ</a:t>
            </a:r>
            <a:r>
              <a:rPr lang="ru-RU" sz="2400" b="1" dirty="0">
                <a:latin typeface="Arial" panose="020B0604020202020204" pitchFamily="34" charset="0"/>
                <a:cs typeface="Arial" panose="020B0604020202020204" pitchFamily="34" charset="0"/>
              </a:rPr>
              <a:t>.</a:t>
            </a:r>
            <a:r>
              <a:rPr lang="ru-RU" sz="2400" dirty="0">
                <a:latin typeface="Arial" panose="020B0604020202020204" pitchFamily="34" charset="0"/>
                <a:cs typeface="Arial" panose="020B0604020202020204" pitchFamily="34" charset="0"/>
              </a:rPr>
              <a:t> 700 р., 800 р., 900 р</a:t>
            </a:r>
          </a:p>
        </p:txBody>
      </p:sp>
    </p:spTree>
    <p:extLst>
      <p:ext uri="{BB962C8B-B14F-4D97-AF65-F5344CB8AC3E}">
        <p14:creationId xmlns:p14="http://schemas.microsoft.com/office/powerpoint/2010/main" val="456526065"/>
      </p:ext>
    </p:extLst>
  </p:cSld>
  <p:clrMapOvr>
    <a:masterClrMapping/>
  </p:clrMapOvr>
  <p:transition spd="slow">
    <p:cove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062" y="0"/>
            <a:ext cx="9139938" cy="6858000"/>
          </a:xfrm>
          <a:prstGeom prst="rect">
            <a:avLst/>
          </a:prstGeom>
        </p:spPr>
      </p:pic>
      <p:sp>
        <p:nvSpPr>
          <p:cNvPr id="3" name="Прямоугольник 2"/>
          <p:cNvSpPr/>
          <p:nvPr/>
        </p:nvSpPr>
        <p:spPr>
          <a:xfrm>
            <a:off x="2996567" y="415676"/>
            <a:ext cx="184731" cy="584775"/>
          </a:xfrm>
          <a:prstGeom prst="rect">
            <a:avLst/>
          </a:prstGeom>
        </p:spPr>
        <p:txBody>
          <a:bodyPr wrap="none">
            <a:spAutoFit/>
          </a:bodyPr>
          <a:lstStyle/>
          <a:p>
            <a:endParaRPr lang="ru-RU" sz="3200" dirty="0"/>
          </a:p>
        </p:txBody>
      </p:sp>
      <p:sp>
        <p:nvSpPr>
          <p:cNvPr id="5" name="Прямоугольник 4">
            <a:extLst>
              <a:ext uri="{FF2B5EF4-FFF2-40B4-BE49-F238E27FC236}">
                <a16:creationId xmlns:a16="http://schemas.microsoft.com/office/drawing/2014/main" id="{933A27B9-D703-4148-A7A9-A53F6699F61B}"/>
              </a:ext>
            </a:extLst>
          </p:cNvPr>
          <p:cNvSpPr/>
          <p:nvPr/>
        </p:nvSpPr>
        <p:spPr>
          <a:xfrm>
            <a:off x="4063" y="99637"/>
            <a:ext cx="9139938" cy="523220"/>
          </a:xfrm>
          <a:prstGeom prst="rect">
            <a:avLst/>
          </a:prstGeom>
        </p:spPr>
        <p:txBody>
          <a:bodyPr wrap="square">
            <a:spAutoFit/>
          </a:bodyPr>
          <a:lstStyle/>
          <a:p>
            <a:pPr algn="ctr"/>
            <a:r>
              <a:rPr lang="ru-RU" sz="2800" b="1" dirty="0">
                <a:solidFill>
                  <a:schemeClr val="tx2"/>
                </a:solidFill>
                <a:latin typeface="Arial" panose="020B0604020202020204" pitchFamily="34" charset="0"/>
                <a:cs typeface="Arial" panose="020B0604020202020204" pitchFamily="34" charset="0"/>
              </a:rPr>
              <a:t>Финансовая грамотность на уроках </a:t>
            </a:r>
            <a:r>
              <a:rPr lang="ru-RU" sz="2800" b="1" dirty="0" smtClean="0">
                <a:solidFill>
                  <a:schemeClr val="tx2"/>
                </a:solidFill>
                <a:latin typeface="Arial" panose="020B0604020202020204" pitchFamily="34" charset="0"/>
                <a:cs typeface="Arial" panose="020B0604020202020204" pitchFamily="34" charset="0"/>
              </a:rPr>
              <a:t>математики</a:t>
            </a:r>
            <a:endParaRPr lang="ru-RU" sz="2800" b="1" dirty="0">
              <a:solidFill>
                <a:srgbClr val="333333"/>
              </a:solidFill>
              <a:latin typeface="Times New Roman" panose="02020603050405020304" pitchFamily="18" charset="0"/>
              <a:cs typeface="Times New Roman" panose="02020603050405020304" pitchFamily="18" charset="0"/>
            </a:endParaRPr>
          </a:p>
        </p:txBody>
      </p:sp>
      <p:sp>
        <p:nvSpPr>
          <p:cNvPr id="6" name="Прямоугольник 5">
            <a:extLst>
              <a:ext uri="{FF2B5EF4-FFF2-40B4-BE49-F238E27FC236}">
                <a16:creationId xmlns:a16="http://schemas.microsoft.com/office/drawing/2014/main" id="{72274DB0-C6A5-4C34-81D4-BEA6EBFBF87D}"/>
              </a:ext>
            </a:extLst>
          </p:cNvPr>
          <p:cNvSpPr/>
          <p:nvPr/>
        </p:nvSpPr>
        <p:spPr>
          <a:xfrm>
            <a:off x="180109" y="1000451"/>
            <a:ext cx="8963891" cy="5632311"/>
          </a:xfrm>
          <a:prstGeom prst="rect">
            <a:avLst/>
          </a:prstGeom>
        </p:spPr>
        <p:txBody>
          <a:bodyPr wrap="square">
            <a:spAutoFit/>
          </a:bodyPr>
          <a:lstStyle/>
          <a:p>
            <a:r>
              <a:rPr lang="ru-RU" sz="2400" dirty="0">
                <a:latin typeface="Arial" panose="020B0604020202020204" pitchFamily="34" charset="0"/>
                <a:cs typeface="Arial" panose="020B0604020202020204" pitchFamily="34" charset="0"/>
              </a:rPr>
              <a:t>Две подруги Оля и Лена отправились в магазин за покупками. В тот день в отделе «Головные уборы» проводилась акция: покупка второй шапки за 50 % от её цены. «Что выгоднее: купить шапку по низкой цене и заплатить за более дорогую вещь половину цены или наоборот?», — обсудили подруги, в результате решив воспользоваться акцией и приобрести себе шапки.</a:t>
            </a:r>
          </a:p>
          <a:p>
            <a:r>
              <a:rPr lang="ru-RU" sz="2400" dirty="0">
                <a:latin typeface="Arial" panose="020B0604020202020204" pitchFamily="34" charset="0"/>
                <a:cs typeface="Arial" panose="020B0604020202020204" pitchFamily="34" charset="0"/>
              </a:rPr>
              <a:t>Оля выбрала шапку за 1800 р., а Лена — за 1200 р. Какую сумму должны заплатить подруги за две шапки? </a:t>
            </a:r>
          </a:p>
          <a:p>
            <a:r>
              <a:rPr lang="ru-RU" sz="2400" b="1" dirty="0">
                <a:latin typeface="Arial" panose="020B0604020202020204" pitchFamily="34" charset="0"/>
                <a:cs typeface="Arial" panose="020B0604020202020204" pitchFamily="34" charset="0"/>
              </a:rPr>
              <a:t>Решение:</a:t>
            </a:r>
            <a:r>
              <a:rPr lang="ru-RU" sz="2400" dirty="0">
                <a:latin typeface="Arial" panose="020B0604020202020204" pitchFamily="34" charset="0"/>
                <a:cs typeface="Arial" panose="020B0604020202020204" pitchFamily="34" charset="0"/>
              </a:rPr>
              <a:t> проверим оба варианта: </a:t>
            </a:r>
            <a:endParaRPr lang="ru-RU" sz="2400" dirty="0" smtClean="0">
              <a:latin typeface="Arial" panose="020B0604020202020204" pitchFamily="34" charset="0"/>
              <a:cs typeface="Arial" panose="020B0604020202020204" pitchFamily="34" charset="0"/>
            </a:endParaRPr>
          </a:p>
          <a:p>
            <a:r>
              <a:rPr lang="ru-RU" sz="2400" dirty="0" smtClean="0">
                <a:latin typeface="Arial" panose="020B0604020202020204" pitchFamily="34" charset="0"/>
                <a:cs typeface="Arial" panose="020B0604020202020204" pitchFamily="34" charset="0"/>
              </a:rPr>
              <a:t>1</a:t>
            </a:r>
            <a:r>
              <a:rPr lang="ru-RU" sz="2400" dirty="0">
                <a:latin typeface="Arial" panose="020B0604020202020204" pitchFamily="34" charset="0"/>
                <a:cs typeface="Arial" panose="020B0604020202020204" pitchFamily="34" charset="0"/>
              </a:rPr>
              <a:t>) 1800+1200:2=1800+600=2400 (р.) </a:t>
            </a:r>
          </a:p>
          <a:p>
            <a:r>
              <a:rPr lang="ru-RU" sz="2400" dirty="0">
                <a:latin typeface="Arial" panose="020B0604020202020204" pitchFamily="34" charset="0"/>
                <a:cs typeface="Arial" panose="020B0604020202020204" pitchFamily="34" charset="0"/>
              </a:rPr>
              <a:t>2) 1200+1800:2=1200+900=2100 (р.) </a:t>
            </a:r>
          </a:p>
          <a:p>
            <a:r>
              <a:rPr lang="ru-RU" sz="2400" dirty="0">
                <a:latin typeface="Arial" panose="020B0604020202020204" pitchFamily="34" charset="0"/>
                <a:cs typeface="Arial" panose="020B0604020202020204" pitchFamily="34" charset="0"/>
              </a:rPr>
              <a:t>Выгоднее вариант с покупкой шапки по низкой цене и применении скидки для более дорогой шапки. </a:t>
            </a:r>
          </a:p>
          <a:p>
            <a:r>
              <a:rPr lang="ru-RU" sz="2400" b="1" dirty="0">
                <a:latin typeface="Arial" panose="020B0604020202020204" pitchFamily="34" charset="0"/>
                <a:cs typeface="Arial" panose="020B0604020202020204" pitchFamily="34" charset="0"/>
              </a:rPr>
              <a:t>Ответ.</a:t>
            </a:r>
            <a:r>
              <a:rPr lang="ru-RU" sz="2400" dirty="0">
                <a:latin typeface="Arial" panose="020B0604020202020204" pitchFamily="34" charset="0"/>
                <a:cs typeface="Arial" panose="020B0604020202020204" pitchFamily="34" charset="0"/>
              </a:rPr>
              <a:t> 2100 рублей.</a:t>
            </a:r>
          </a:p>
        </p:txBody>
      </p:sp>
    </p:spTree>
    <p:extLst>
      <p:ext uri="{BB962C8B-B14F-4D97-AF65-F5344CB8AC3E}">
        <p14:creationId xmlns:p14="http://schemas.microsoft.com/office/powerpoint/2010/main" val="3400719754"/>
      </p:ext>
    </p:extLst>
  </p:cSld>
  <p:clrMapOvr>
    <a:masterClrMapping/>
  </p:clrMapOvr>
  <p:transition spd="slow">
    <p:cove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031" y="0"/>
            <a:ext cx="9139938" cy="6858000"/>
          </a:xfrm>
          <a:prstGeom prst="rect">
            <a:avLst/>
          </a:prstGeom>
        </p:spPr>
      </p:pic>
      <p:sp>
        <p:nvSpPr>
          <p:cNvPr id="3" name="Прямоугольник 2"/>
          <p:cNvSpPr/>
          <p:nvPr/>
        </p:nvSpPr>
        <p:spPr>
          <a:xfrm>
            <a:off x="2996567" y="415676"/>
            <a:ext cx="184731" cy="584775"/>
          </a:xfrm>
          <a:prstGeom prst="rect">
            <a:avLst/>
          </a:prstGeom>
        </p:spPr>
        <p:txBody>
          <a:bodyPr wrap="none">
            <a:spAutoFit/>
          </a:bodyPr>
          <a:lstStyle/>
          <a:p>
            <a:endParaRPr lang="ru-RU" sz="3200" dirty="0"/>
          </a:p>
        </p:txBody>
      </p:sp>
      <p:sp>
        <p:nvSpPr>
          <p:cNvPr id="5" name="Прямоугольник 4">
            <a:extLst>
              <a:ext uri="{FF2B5EF4-FFF2-40B4-BE49-F238E27FC236}">
                <a16:creationId xmlns:a16="http://schemas.microsoft.com/office/drawing/2014/main" id="{933A27B9-D703-4148-A7A9-A53F6699F61B}"/>
              </a:ext>
            </a:extLst>
          </p:cNvPr>
          <p:cNvSpPr/>
          <p:nvPr/>
        </p:nvSpPr>
        <p:spPr>
          <a:xfrm>
            <a:off x="2032" y="99637"/>
            <a:ext cx="9139937" cy="954107"/>
          </a:xfrm>
          <a:prstGeom prst="rect">
            <a:avLst/>
          </a:prstGeom>
        </p:spPr>
        <p:txBody>
          <a:bodyPr wrap="square">
            <a:spAutoFit/>
          </a:bodyPr>
          <a:lstStyle/>
          <a:p>
            <a:pPr algn="ctr"/>
            <a:r>
              <a:rPr lang="ru-RU" sz="2800" b="1" dirty="0">
                <a:solidFill>
                  <a:schemeClr val="tx2"/>
                </a:solidFill>
                <a:latin typeface="Arial" panose="020B0604020202020204" pitchFamily="34" charset="0"/>
                <a:cs typeface="Arial" panose="020B0604020202020204" pitchFamily="34" charset="0"/>
              </a:rPr>
              <a:t>Финансовая грамотность на уроках </a:t>
            </a:r>
            <a:r>
              <a:rPr lang="ru-RU" sz="2800" b="1" dirty="0" smtClean="0">
                <a:solidFill>
                  <a:schemeClr val="tx2"/>
                </a:solidFill>
                <a:latin typeface="Arial" panose="020B0604020202020204" pitchFamily="34" charset="0"/>
                <a:cs typeface="Arial" panose="020B0604020202020204" pitchFamily="34" charset="0"/>
              </a:rPr>
              <a:t>физики и информатики</a:t>
            </a:r>
            <a:endParaRPr lang="ru-RU" sz="2800" b="1" dirty="0">
              <a:solidFill>
                <a:srgbClr val="333333"/>
              </a:solidFill>
              <a:latin typeface="Times New Roman" panose="02020603050405020304" pitchFamily="18" charset="0"/>
              <a:cs typeface="Times New Roman" panose="02020603050405020304" pitchFamily="18" charset="0"/>
            </a:endParaRPr>
          </a:p>
        </p:txBody>
      </p:sp>
      <p:sp>
        <p:nvSpPr>
          <p:cNvPr id="6" name="Прямоугольник 5">
            <a:extLst>
              <a:ext uri="{FF2B5EF4-FFF2-40B4-BE49-F238E27FC236}">
                <a16:creationId xmlns:a16="http://schemas.microsoft.com/office/drawing/2014/main" id="{72274DB0-C6A5-4C34-81D4-BEA6EBFBF87D}"/>
              </a:ext>
            </a:extLst>
          </p:cNvPr>
          <p:cNvSpPr/>
          <p:nvPr/>
        </p:nvSpPr>
        <p:spPr>
          <a:xfrm>
            <a:off x="124691" y="1000451"/>
            <a:ext cx="8769927" cy="5632311"/>
          </a:xfrm>
          <a:prstGeom prst="rect">
            <a:avLst/>
          </a:prstGeom>
        </p:spPr>
        <p:txBody>
          <a:bodyPr wrap="square">
            <a:spAutoFit/>
          </a:bodyPr>
          <a:lstStyle/>
          <a:p>
            <a:r>
              <a:rPr lang="ru-RU" sz="2400" dirty="0" smtClean="0">
                <a:latin typeface="Arial" panose="020B0604020202020204" pitchFamily="34" charset="0"/>
                <a:cs typeface="Arial" panose="020B0604020202020204" pitchFamily="34" charset="0"/>
              </a:rPr>
              <a:t>Анализ </a:t>
            </a:r>
            <a:r>
              <a:rPr lang="ru-RU" sz="2400" dirty="0">
                <a:latin typeface="Arial" panose="020B0604020202020204" pitchFamily="34" charset="0"/>
                <a:cs typeface="Arial" panose="020B0604020202020204" pitchFamily="34" charset="0"/>
              </a:rPr>
              <a:t>показателей электроприборов, среднегодовой расчет потребляемой электроэнергии, ведение статистики счетчиков, проведение анализа общедомового расхода электроэнергии и т. д. </a:t>
            </a:r>
            <a:endParaRPr lang="ru-RU" sz="2400" dirty="0" smtClean="0">
              <a:latin typeface="Arial" panose="020B0604020202020204" pitchFamily="34" charset="0"/>
              <a:cs typeface="Arial" panose="020B0604020202020204" pitchFamily="34" charset="0"/>
            </a:endParaRPr>
          </a:p>
          <a:p>
            <a:endParaRPr lang="ru-RU" sz="2400" dirty="0" smtClean="0">
              <a:latin typeface="Arial" panose="020B0604020202020204" pitchFamily="34" charset="0"/>
              <a:cs typeface="Arial" panose="020B0604020202020204" pitchFamily="34" charset="0"/>
            </a:endParaRPr>
          </a:p>
          <a:p>
            <a:r>
              <a:rPr lang="ru-RU" sz="2400" dirty="0" smtClean="0">
                <a:latin typeface="Arial" panose="020B0604020202020204" pitchFamily="34" charset="0"/>
                <a:cs typeface="Arial" panose="020B0604020202020204" pitchFamily="34" charset="0"/>
              </a:rPr>
              <a:t>На </a:t>
            </a:r>
            <a:r>
              <a:rPr lang="ru-RU" sz="2400" dirty="0">
                <a:latin typeface="Arial" panose="020B0604020202020204" pitchFamily="34" charset="0"/>
                <a:cs typeface="Arial" panose="020B0604020202020204" pitchFamily="34" charset="0"/>
              </a:rPr>
              <a:t>деньги, получаемые на карманные расходы, школьник планирует личный бюджет. Часть суммы из этих средств он тратит на текущие расходы (например, покупка канцелярии, сладостей и т. п.). Часть средств он планирует откладывать, чтобы купить понравившуюся вещь, цена которой превышает сумму ежемесячных личных карманных средств. Необходимо рассчитать (написать программу), какое количество времени потребуется (с учетом производимых иных расходов) для накопления средств для покупки этой </a:t>
            </a:r>
            <a:r>
              <a:rPr lang="ru-RU" sz="2400" dirty="0" smtClean="0">
                <a:latin typeface="Arial" panose="020B0604020202020204" pitchFamily="34" charset="0"/>
                <a:cs typeface="Arial" panose="020B0604020202020204" pitchFamily="34" charset="0"/>
              </a:rPr>
              <a:t>вещи</a:t>
            </a:r>
            <a:endParaRPr lang="ru-RU" sz="2400" b="0" i="0" dirty="0">
              <a:solidFill>
                <a:srgbClr val="333333"/>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90672388"/>
      </p:ext>
    </p:extLst>
  </p:cSld>
  <p:clrMapOvr>
    <a:masterClrMapping/>
  </p:clrMapOvr>
  <p:transition spd="slow">
    <p:cove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062" y="33732"/>
            <a:ext cx="9139938" cy="6858000"/>
          </a:xfrm>
          <a:prstGeom prst="rect">
            <a:avLst/>
          </a:prstGeom>
        </p:spPr>
      </p:pic>
      <p:sp>
        <p:nvSpPr>
          <p:cNvPr id="3" name="Прямоугольник 2"/>
          <p:cNvSpPr/>
          <p:nvPr/>
        </p:nvSpPr>
        <p:spPr>
          <a:xfrm>
            <a:off x="2996567" y="415676"/>
            <a:ext cx="184731" cy="584775"/>
          </a:xfrm>
          <a:prstGeom prst="rect">
            <a:avLst/>
          </a:prstGeom>
        </p:spPr>
        <p:txBody>
          <a:bodyPr wrap="none">
            <a:spAutoFit/>
          </a:bodyPr>
          <a:lstStyle/>
          <a:p>
            <a:endParaRPr lang="ru-RU" sz="3200" dirty="0"/>
          </a:p>
        </p:txBody>
      </p:sp>
      <p:sp>
        <p:nvSpPr>
          <p:cNvPr id="5" name="Прямоугольник 4">
            <a:extLst>
              <a:ext uri="{FF2B5EF4-FFF2-40B4-BE49-F238E27FC236}">
                <a16:creationId xmlns:a16="http://schemas.microsoft.com/office/drawing/2014/main" id="{933A27B9-D703-4148-A7A9-A53F6699F61B}"/>
              </a:ext>
            </a:extLst>
          </p:cNvPr>
          <p:cNvSpPr/>
          <p:nvPr/>
        </p:nvSpPr>
        <p:spPr>
          <a:xfrm>
            <a:off x="522514" y="99637"/>
            <a:ext cx="8385959" cy="954107"/>
          </a:xfrm>
          <a:prstGeom prst="rect">
            <a:avLst/>
          </a:prstGeom>
        </p:spPr>
        <p:txBody>
          <a:bodyPr wrap="square">
            <a:spAutoFit/>
          </a:bodyPr>
          <a:lstStyle/>
          <a:p>
            <a:pPr algn="ctr"/>
            <a:r>
              <a:rPr lang="ru-RU" sz="2800" b="1" dirty="0">
                <a:solidFill>
                  <a:srgbClr val="333333"/>
                </a:solidFill>
                <a:latin typeface="Times New Roman" panose="02020603050405020304" pitchFamily="18" charset="0"/>
                <a:cs typeface="Times New Roman" panose="02020603050405020304" pitchFamily="18" charset="0"/>
              </a:rPr>
              <a:t>Зачем нужна финансовая грамотность </a:t>
            </a:r>
          </a:p>
          <a:p>
            <a:pPr algn="ctr"/>
            <a:r>
              <a:rPr lang="ru-RU" sz="2800" b="1" dirty="0">
                <a:solidFill>
                  <a:srgbClr val="333333"/>
                </a:solidFill>
                <a:latin typeface="Times New Roman" panose="02020603050405020304" pitchFamily="18" charset="0"/>
                <a:cs typeface="Times New Roman" panose="02020603050405020304" pitchFamily="18" charset="0"/>
              </a:rPr>
              <a:t>человеку?</a:t>
            </a:r>
          </a:p>
        </p:txBody>
      </p:sp>
      <p:sp>
        <p:nvSpPr>
          <p:cNvPr id="6" name="Прямоугольник 5">
            <a:extLst>
              <a:ext uri="{FF2B5EF4-FFF2-40B4-BE49-F238E27FC236}">
                <a16:creationId xmlns:a16="http://schemas.microsoft.com/office/drawing/2014/main" id="{72274DB0-C6A5-4C34-81D4-BEA6EBFBF87D}"/>
              </a:ext>
            </a:extLst>
          </p:cNvPr>
          <p:cNvSpPr/>
          <p:nvPr/>
        </p:nvSpPr>
        <p:spPr>
          <a:xfrm>
            <a:off x="156461" y="1215744"/>
            <a:ext cx="8752011" cy="3539430"/>
          </a:xfrm>
          <a:prstGeom prst="rect">
            <a:avLst/>
          </a:prstGeom>
        </p:spPr>
        <p:txBody>
          <a:bodyPr wrap="square">
            <a:spAutoFit/>
          </a:bodyPr>
          <a:lstStyle/>
          <a:p>
            <a:pPr>
              <a:buFont typeface="+mj-lt"/>
              <a:buAutoNum type="arabicPeriod"/>
            </a:pPr>
            <a:r>
              <a:rPr lang="ru-RU" sz="2800" b="1" i="1" dirty="0" smtClean="0">
                <a:solidFill>
                  <a:srgbClr val="333333"/>
                </a:solidFill>
                <a:latin typeface="Arial" panose="020B0604020202020204" pitchFamily="34" charset="0"/>
                <a:cs typeface="Arial" panose="020B0604020202020204" pitchFamily="34" charset="0"/>
              </a:rPr>
              <a:t>Помогает </a:t>
            </a:r>
            <a:r>
              <a:rPr lang="ru-RU" sz="2800" b="1" i="1" dirty="0">
                <a:solidFill>
                  <a:srgbClr val="333333"/>
                </a:solidFill>
                <a:latin typeface="Arial" panose="020B0604020202020204" pitchFamily="34" charset="0"/>
                <a:cs typeface="Arial" panose="020B0604020202020204" pitchFamily="34" charset="0"/>
              </a:rPr>
              <a:t>в поисках источников дохода, отличающихся от работы по найму.</a:t>
            </a:r>
            <a:r>
              <a:rPr lang="ru-RU" sz="2800" dirty="0">
                <a:solidFill>
                  <a:srgbClr val="333333"/>
                </a:solidFill>
                <a:latin typeface="Arial" panose="020B0604020202020204" pitchFamily="34" charset="0"/>
                <a:cs typeface="Arial" panose="020B0604020202020204" pitchFamily="34" charset="0"/>
              </a:rPr>
              <a:t> </a:t>
            </a:r>
            <a:endParaRPr lang="ru-RU" sz="2800" dirty="0" smtClean="0">
              <a:solidFill>
                <a:srgbClr val="333333"/>
              </a:solidFill>
              <a:latin typeface="Arial" panose="020B0604020202020204" pitchFamily="34" charset="0"/>
              <a:cs typeface="Arial" panose="020B0604020202020204" pitchFamily="34" charset="0"/>
            </a:endParaRPr>
          </a:p>
          <a:p>
            <a:pPr>
              <a:buFont typeface="+mj-lt"/>
              <a:buAutoNum type="arabicPeriod"/>
            </a:pPr>
            <a:endParaRPr lang="ru-RU" sz="2800" dirty="0" smtClean="0">
              <a:solidFill>
                <a:srgbClr val="333333"/>
              </a:solidFill>
              <a:latin typeface="Arial" panose="020B0604020202020204" pitchFamily="34" charset="0"/>
              <a:cs typeface="Arial" panose="020B0604020202020204" pitchFamily="34" charset="0"/>
            </a:endParaRPr>
          </a:p>
          <a:p>
            <a:pPr>
              <a:buFont typeface="+mj-lt"/>
              <a:buAutoNum type="arabicPeriod"/>
            </a:pPr>
            <a:r>
              <a:rPr lang="ru-RU" sz="2800" b="1" i="1" dirty="0" smtClean="0">
                <a:solidFill>
                  <a:srgbClr val="333333"/>
                </a:solidFill>
                <a:latin typeface="Arial" panose="020B0604020202020204" pitchFamily="34" charset="0"/>
                <a:cs typeface="Arial" panose="020B0604020202020204" pitchFamily="34" charset="0"/>
              </a:rPr>
              <a:t> У </a:t>
            </a:r>
            <a:r>
              <a:rPr lang="ru-RU" sz="2800" b="1" i="1" dirty="0">
                <a:solidFill>
                  <a:srgbClr val="333333"/>
                </a:solidFill>
                <a:latin typeface="Arial" panose="020B0604020202020204" pitchFamily="34" charset="0"/>
                <a:cs typeface="Arial" panose="020B0604020202020204" pitchFamily="34" charset="0"/>
              </a:rPr>
              <a:t>человека появляются не только знания и умения, но и психологическая устойчивость</a:t>
            </a:r>
            <a:r>
              <a:rPr lang="ru-RU" sz="2800" b="1" i="1" dirty="0" smtClean="0">
                <a:solidFill>
                  <a:srgbClr val="333333"/>
                </a:solidFill>
                <a:latin typeface="Arial" panose="020B0604020202020204" pitchFamily="34" charset="0"/>
                <a:cs typeface="Arial" panose="020B0604020202020204" pitchFamily="34" charset="0"/>
              </a:rPr>
              <a:t>.</a:t>
            </a:r>
          </a:p>
          <a:p>
            <a:pPr>
              <a:buFont typeface="+mj-lt"/>
              <a:buAutoNum type="arabicPeriod"/>
            </a:pPr>
            <a:endParaRPr lang="ru-RU" sz="2800" dirty="0" smtClean="0">
              <a:solidFill>
                <a:srgbClr val="333333"/>
              </a:solidFill>
              <a:latin typeface="Arial" panose="020B0604020202020204" pitchFamily="34" charset="0"/>
              <a:cs typeface="Arial" panose="020B0604020202020204" pitchFamily="34" charset="0"/>
            </a:endParaRPr>
          </a:p>
          <a:p>
            <a:pPr>
              <a:buFont typeface="+mj-lt"/>
              <a:buAutoNum type="arabicPeriod"/>
            </a:pPr>
            <a:r>
              <a:rPr lang="ru-RU" sz="2800" b="1" i="1" dirty="0" smtClean="0">
                <a:solidFill>
                  <a:srgbClr val="333333"/>
                </a:solidFill>
                <a:latin typeface="Arial" panose="020B0604020202020204" pitchFamily="34" charset="0"/>
                <a:cs typeface="Arial" panose="020B0604020202020204" pitchFamily="34" charset="0"/>
              </a:rPr>
              <a:t> Обеспечивает </a:t>
            </a:r>
            <a:r>
              <a:rPr lang="ru-RU" sz="2800" b="1" i="1" dirty="0">
                <a:solidFill>
                  <a:srgbClr val="333333"/>
                </a:solidFill>
                <a:latin typeface="Arial" panose="020B0604020202020204" pitchFamily="34" charset="0"/>
                <a:cs typeface="Arial" panose="020B0604020202020204" pitchFamily="34" charset="0"/>
              </a:rPr>
              <a:t>определённый уровень престижа.</a:t>
            </a:r>
            <a:r>
              <a:rPr lang="ru-RU" sz="2800" dirty="0">
                <a:solidFill>
                  <a:srgbClr val="333333"/>
                </a:solidFill>
                <a:latin typeface="Arial" panose="020B0604020202020204" pitchFamily="34" charset="0"/>
                <a:cs typeface="Arial" panose="020B0604020202020204" pitchFamily="34" charset="0"/>
              </a:rPr>
              <a:t> </a:t>
            </a:r>
            <a:endParaRPr lang="ru-RU" sz="2800" b="0" i="0" dirty="0">
              <a:solidFill>
                <a:srgbClr val="333333"/>
              </a:solidFill>
              <a:effectLst/>
              <a:latin typeface="PT Sans"/>
            </a:endParaRPr>
          </a:p>
        </p:txBody>
      </p:sp>
      <p:pic>
        <p:nvPicPr>
          <p:cNvPr id="7" name="Рисунок 6">
            <a:extLst>
              <a:ext uri="{FF2B5EF4-FFF2-40B4-BE49-F238E27FC236}">
                <a16:creationId xmlns:a16="http://schemas.microsoft.com/office/drawing/2014/main" id="{CB6483DE-867E-4586-B5BC-FD49E5C1983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27410" y="4569736"/>
            <a:ext cx="3173245" cy="211655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226780613"/>
      </p:ext>
    </p:extLst>
  </p:cSld>
  <p:clrMapOvr>
    <a:masterClrMapping/>
  </p:clrMapOvr>
  <p:transition spd="slow">
    <p:cove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031" y="0"/>
            <a:ext cx="9139938" cy="6858000"/>
          </a:xfrm>
          <a:prstGeom prst="rect">
            <a:avLst/>
          </a:prstGeom>
        </p:spPr>
      </p:pic>
      <p:sp>
        <p:nvSpPr>
          <p:cNvPr id="4" name="Прямоугольник 3"/>
          <p:cNvSpPr/>
          <p:nvPr/>
        </p:nvSpPr>
        <p:spPr>
          <a:xfrm>
            <a:off x="3366655" y="1825732"/>
            <a:ext cx="5399419" cy="1754326"/>
          </a:xfrm>
          <a:prstGeom prst="rect">
            <a:avLst/>
          </a:prstGeom>
        </p:spPr>
        <p:txBody>
          <a:bodyPr wrap="square">
            <a:spAutoFit/>
          </a:bodyPr>
          <a:lstStyle/>
          <a:p>
            <a:pPr algn="ctr"/>
            <a:r>
              <a:rPr lang="ru-RU" sz="5400" b="1" dirty="0" smtClean="0"/>
              <a:t>Спасибо за внимание!</a:t>
            </a:r>
            <a:endParaRPr lang="ru-RU" sz="5400" b="1" dirty="0"/>
          </a:p>
        </p:txBody>
      </p:sp>
    </p:spTree>
    <p:extLst>
      <p:ext uri="{BB962C8B-B14F-4D97-AF65-F5344CB8AC3E}">
        <p14:creationId xmlns:p14="http://schemas.microsoft.com/office/powerpoint/2010/main" val="33702973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062" y="0"/>
            <a:ext cx="9139938" cy="6858000"/>
          </a:xfrm>
          <a:prstGeom prst="rect">
            <a:avLst/>
          </a:prstGeom>
        </p:spPr>
      </p:pic>
      <p:sp>
        <p:nvSpPr>
          <p:cNvPr id="4" name="Прямоугольник 3">
            <a:extLst>
              <a:ext uri="{FF2B5EF4-FFF2-40B4-BE49-F238E27FC236}">
                <a16:creationId xmlns:a16="http://schemas.microsoft.com/office/drawing/2014/main" id="{69CC1E57-C987-4EB9-8435-484CAB2CDC7C}"/>
              </a:ext>
            </a:extLst>
          </p:cNvPr>
          <p:cNvSpPr/>
          <p:nvPr/>
        </p:nvSpPr>
        <p:spPr>
          <a:xfrm>
            <a:off x="355107" y="1167822"/>
            <a:ext cx="8566951" cy="369332"/>
          </a:xfrm>
          <a:prstGeom prst="rect">
            <a:avLst/>
          </a:prstGeom>
        </p:spPr>
        <p:txBody>
          <a:bodyPr wrap="square">
            <a:spAutoFit/>
          </a:bodyPr>
          <a:lstStyle/>
          <a:p>
            <a:endParaRPr lang="ru-RU" dirty="0"/>
          </a:p>
        </p:txBody>
      </p:sp>
      <p:sp>
        <p:nvSpPr>
          <p:cNvPr id="6" name="Прямоугольник 5">
            <a:extLst>
              <a:ext uri="{FF2B5EF4-FFF2-40B4-BE49-F238E27FC236}">
                <a16:creationId xmlns:a16="http://schemas.microsoft.com/office/drawing/2014/main" id="{C8323E95-BC51-427F-8BA9-9E8053629DB9}"/>
              </a:ext>
            </a:extLst>
          </p:cNvPr>
          <p:cNvSpPr/>
          <p:nvPr/>
        </p:nvSpPr>
        <p:spPr>
          <a:xfrm>
            <a:off x="133165" y="1259963"/>
            <a:ext cx="8788893" cy="1631216"/>
          </a:xfrm>
          <a:prstGeom prst="rect">
            <a:avLst/>
          </a:prstGeom>
        </p:spPr>
        <p:txBody>
          <a:bodyPr wrap="square">
            <a:spAutoFit/>
          </a:bodyPr>
          <a:lstStyle/>
          <a:p>
            <a:r>
              <a:rPr lang="ru-RU" sz="2800" b="1" dirty="0">
                <a:solidFill>
                  <a:srgbClr val="FF0000"/>
                </a:solidFill>
                <a:latin typeface="PT Sans"/>
              </a:rPr>
              <a:t>Финансовая грамотность</a:t>
            </a:r>
            <a:r>
              <a:rPr lang="ru-RU" sz="2400" dirty="0">
                <a:solidFill>
                  <a:srgbClr val="0070C0"/>
                </a:solidFill>
                <a:latin typeface="PT Sans"/>
              </a:rPr>
              <a:t> </a:t>
            </a:r>
            <a:r>
              <a:rPr lang="ru-RU" sz="2400" dirty="0">
                <a:latin typeface="PT Sans"/>
              </a:rPr>
              <a:t>– это умение управлять финансовыми потоками (доходами и расходами), грамотно распределять деньги, то есть жить по средствам и правильно приумножать имеющийся капитал.</a:t>
            </a:r>
            <a:endParaRPr lang="ru-RU" sz="2400" dirty="0"/>
          </a:p>
        </p:txBody>
      </p:sp>
      <p:pic>
        <p:nvPicPr>
          <p:cNvPr id="7" name="Рисунок 6">
            <a:extLst>
              <a:ext uri="{FF2B5EF4-FFF2-40B4-BE49-F238E27FC236}">
                <a16:creationId xmlns:a16="http://schemas.microsoft.com/office/drawing/2014/main" id="{D7A9F502-069D-4336-9FA4-8AA1D48238A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676043" y="4336191"/>
            <a:ext cx="3246015" cy="243451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250292467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Объект 5"/>
          <p:cNvPicPr>
            <a:picLocks noGrp="1" noChangeAspect="1"/>
          </p:cNvPicPr>
          <p:nvPr>
            <p:ph idx="10"/>
          </p:nvPr>
        </p:nvPicPr>
        <p:blipFill>
          <a:blip r:embed="rId2" cstate="email">
            <a:extLst>
              <a:ext uri="{28A0092B-C50C-407E-A947-70E740481C1C}">
                <a14:useLocalDpi xmlns:a14="http://schemas.microsoft.com/office/drawing/2010/main"/>
              </a:ext>
            </a:extLst>
          </a:blip>
          <a:stretch>
            <a:fillRect/>
          </a:stretch>
        </p:blipFill>
        <p:spPr>
          <a:xfrm>
            <a:off x="395536" y="1963005"/>
            <a:ext cx="2843917" cy="3816424"/>
          </a:xfrm>
          <a:prstGeom prst="rect">
            <a:avLst/>
          </a:prstGeom>
          <a:ln>
            <a:noFill/>
          </a:ln>
          <a:effectLst>
            <a:outerShdw blurRad="292100" dist="139700" dir="2700000" algn="tl" rotWithShape="0">
              <a:srgbClr val="333333">
                <a:alpha val="65000"/>
              </a:srgbClr>
            </a:outerShdw>
          </a:effectLst>
        </p:spPr>
      </p:pic>
      <p:sp>
        <p:nvSpPr>
          <p:cNvPr id="5" name="Объект 2"/>
          <p:cNvSpPr txBox="1">
            <a:spLocks/>
          </p:cNvSpPr>
          <p:nvPr/>
        </p:nvSpPr>
        <p:spPr>
          <a:xfrm>
            <a:off x="0" y="-1"/>
            <a:ext cx="9144000" cy="1080655"/>
          </a:xfrm>
          <a:prstGeom prst="rect">
            <a:avLst/>
          </a:prstGeom>
          <a:solidFill>
            <a:schemeClr val="accent1"/>
          </a:solidFill>
        </p:spPr>
        <p:txBody>
          <a:bodyPr vert="horz" lIns="91440" tIns="45720" rIns="91440" bIns="45720" rtlCol="0" anchor="ctr">
            <a:noAutofit/>
          </a:bodyPr>
          <a:lstStyle>
            <a:lvl1pPr marL="0" indent="0" algn="l" defTabSz="914400" rtl="0" eaLnBrk="1" latinLnBrk="0" hangingPunct="1">
              <a:spcBef>
                <a:spcPct val="20000"/>
              </a:spcBef>
              <a:spcAft>
                <a:spcPts val="300"/>
              </a:spcAft>
              <a:buClr>
                <a:schemeClr val="accent6">
                  <a:lumMod val="75000"/>
                </a:schemeClr>
              </a:buClr>
              <a:buSzPct val="130000"/>
              <a:buFont typeface="Georgia" pitchFamily="18" charset="0"/>
              <a:buNone/>
              <a:defRPr sz="20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a:lstStyle>
          <a:p>
            <a:pPr algn="ctr">
              <a:spcBef>
                <a:spcPts val="0"/>
              </a:spcBef>
              <a:spcAft>
                <a:spcPts val="0"/>
              </a:spcAft>
            </a:pPr>
            <a:r>
              <a:rPr lang="ru-RU" sz="3200" b="1" dirty="0" smtClean="0">
                <a:solidFill>
                  <a:schemeClr val="tx1"/>
                </a:solidFill>
                <a:latin typeface="Cambria" pitchFamily="18" charset="0"/>
              </a:rPr>
              <a:t>Окружающий мир</a:t>
            </a:r>
            <a:endParaRPr lang="ru-RU" sz="3200" b="1" dirty="0">
              <a:solidFill>
                <a:schemeClr val="tx1"/>
              </a:solidFill>
              <a:latin typeface="Cambria" pitchFamily="18" charset="0"/>
            </a:endParaRPr>
          </a:p>
        </p:txBody>
      </p:sp>
      <p:pic>
        <p:nvPicPr>
          <p:cNvPr id="3074"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635896" y="1340769"/>
            <a:ext cx="3961892" cy="253044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788024" y="4005064"/>
            <a:ext cx="3777435" cy="237588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6229965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144000" cy="1122218"/>
          </a:xfrm>
          <a:solidFill>
            <a:schemeClr val="accent1"/>
          </a:solidFill>
        </p:spPr>
        <p:txBody>
          <a:bodyPr>
            <a:noAutofit/>
          </a:bodyPr>
          <a:lstStyle/>
          <a:p>
            <a:pPr algn="ctr">
              <a:spcBef>
                <a:spcPts val="0"/>
              </a:spcBef>
              <a:spcAft>
                <a:spcPts val="0"/>
              </a:spcAft>
            </a:pPr>
            <a:r>
              <a:rPr lang="ru-RU" sz="3200" b="1" dirty="0" smtClean="0">
                <a:solidFill>
                  <a:schemeClr val="tx1"/>
                </a:solidFill>
                <a:latin typeface="Cambria" pitchFamily="18" charset="0"/>
              </a:rPr>
              <a:t>Окружающий мир</a:t>
            </a:r>
            <a:endParaRPr lang="ru-RU" sz="3200" b="1" dirty="0">
              <a:solidFill>
                <a:schemeClr val="tx1"/>
              </a:solidFill>
              <a:latin typeface="Cambria" pitchFamily="18" charset="0"/>
            </a:endParaRPr>
          </a:p>
        </p:txBody>
      </p:sp>
      <p:pic>
        <p:nvPicPr>
          <p:cNvPr id="5" name="Объект 4"/>
          <p:cNvPicPr>
            <a:picLocks noGrp="1" noChangeAspect="1"/>
          </p:cNvPicPr>
          <p:nvPr>
            <p:ph idx="10"/>
          </p:nvPr>
        </p:nvPicPr>
        <p:blipFill>
          <a:blip r:embed="rId2" cstate="email">
            <a:extLst>
              <a:ext uri="{28A0092B-C50C-407E-A947-70E740481C1C}">
                <a14:useLocalDpi xmlns:a14="http://schemas.microsoft.com/office/drawing/2010/main"/>
              </a:ext>
            </a:extLst>
          </a:blip>
          <a:stretch>
            <a:fillRect/>
          </a:stretch>
        </p:blipFill>
        <p:spPr>
          <a:xfrm>
            <a:off x="179512" y="1268760"/>
            <a:ext cx="2700337" cy="38164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051"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276109" y="2366886"/>
            <a:ext cx="2656988" cy="362292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050195" y="1612879"/>
            <a:ext cx="2792053" cy="402111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71217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52"/>
                                        </p:tgtEl>
                                        <p:attrNameLst>
                                          <p:attrName>style.visibility</p:attrName>
                                        </p:attrNameLst>
                                      </p:cBhvr>
                                      <p:to>
                                        <p:strVal val="visible"/>
                                      </p:to>
                                    </p:set>
                                    <p:animEffect transition="in" filter="fade">
                                      <p:cBhvr>
                                        <p:cTn id="12" dur="500"/>
                                        <p:tgtEl>
                                          <p:spTgt spid="205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51"/>
                                        </p:tgtEl>
                                        <p:attrNameLst>
                                          <p:attrName>style.visibility</p:attrName>
                                        </p:attrNameLst>
                                      </p:cBhvr>
                                      <p:to>
                                        <p:strVal val="visible"/>
                                      </p:to>
                                    </p:set>
                                    <p:animEffect transition="in" filter="fade">
                                      <p:cBhvr>
                                        <p:cTn id="17" dur="5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Объект 2"/>
          <p:cNvSpPr txBox="1">
            <a:spLocks/>
          </p:cNvSpPr>
          <p:nvPr/>
        </p:nvSpPr>
        <p:spPr>
          <a:xfrm>
            <a:off x="0" y="0"/>
            <a:ext cx="9144000" cy="1108364"/>
          </a:xfrm>
          <a:prstGeom prst="rect">
            <a:avLst/>
          </a:prstGeom>
          <a:solidFill>
            <a:schemeClr val="accent1"/>
          </a:solidFill>
        </p:spPr>
        <p:txBody>
          <a:bodyPr vert="horz" lIns="91440" tIns="45720" rIns="91440" bIns="45720" rtlCol="0" anchor="ctr">
            <a:noAutofit/>
          </a:bodyPr>
          <a:lstStyle>
            <a:lvl1pPr marL="0" indent="0" algn="l" defTabSz="914400" rtl="0" eaLnBrk="1" latinLnBrk="0" hangingPunct="1">
              <a:spcBef>
                <a:spcPct val="20000"/>
              </a:spcBef>
              <a:spcAft>
                <a:spcPts val="300"/>
              </a:spcAft>
              <a:buClr>
                <a:schemeClr val="accent6">
                  <a:lumMod val="75000"/>
                </a:schemeClr>
              </a:buClr>
              <a:buSzPct val="130000"/>
              <a:buFont typeface="Georgia" pitchFamily="18" charset="0"/>
              <a:buNone/>
              <a:defRPr sz="20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a:lstStyle>
          <a:p>
            <a:pPr algn="ctr">
              <a:spcBef>
                <a:spcPts val="0"/>
              </a:spcBef>
              <a:spcAft>
                <a:spcPts val="0"/>
              </a:spcAft>
            </a:pPr>
            <a:endParaRPr lang="ru-RU" sz="3200" b="1" dirty="0" smtClean="0">
              <a:solidFill>
                <a:schemeClr val="tx1"/>
              </a:solidFill>
              <a:latin typeface="Cambria" pitchFamily="18" charset="0"/>
            </a:endParaRPr>
          </a:p>
          <a:p>
            <a:pPr algn="ctr">
              <a:spcBef>
                <a:spcPts val="0"/>
              </a:spcBef>
              <a:spcAft>
                <a:spcPts val="0"/>
              </a:spcAft>
            </a:pPr>
            <a:r>
              <a:rPr lang="ru-RU" sz="3200" b="1" dirty="0" smtClean="0">
                <a:solidFill>
                  <a:schemeClr val="tx1"/>
                </a:solidFill>
                <a:latin typeface="Cambria" pitchFamily="18" charset="0"/>
              </a:rPr>
              <a:t>Математика</a:t>
            </a:r>
            <a:endParaRPr lang="ru-RU" sz="3200" b="1" dirty="0">
              <a:solidFill>
                <a:schemeClr val="tx1"/>
              </a:solidFill>
              <a:latin typeface="Cambria" pitchFamily="18" charset="0"/>
            </a:endParaRPr>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39552" y="1316392"/>
            <a:ext cx="8036412" cy="513658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4220288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2"/>
          <p:cNvSpPr txBox="1">
            <a:spLocks/>
          </p:cNvSpPr>
          <p:nvPr/>
        </p:nvSpPr>
        <p:spPr>
          <a:xfrm>
            <a:off x="0" y="0"/>
            <a:ext cx="9144000" cy="1033870"/>
          </a:xfrm>
          <a:prstGeom prst="rect">
            <a:avLst/>
          </a:prstGeom>
          <a:solidFill>
            <a:schemeClr val="accent1"/>
          </a:solidFill>
        </p:spPr>
        <p:txBody>
          <a:bodyPr vert="horz" lIns="91440" tIns="45720" rIns="91440" bIns="45720" rtlCol="0" anchor="ctr">
            <a:noAutofit/>
          </a:bodyPr>
          <a:lstStyle>
            <a:lvl1pPr marL="0" indent="0" algn="l" defTabSz="914400" rtl="0" eaLnBrk="1" latinLnBrk="0" hangingPunct="1">
              <a:spcBef>
                <a:spcPct val="20000"/>
              </a:spcBef>
              <a:spcAft>
                <a:spcPts val="300"/>
              </a:spcAft>
              <a:buClr>
                <a:schemeClr val="accent6">
                  <a:lumMod val="75000"/>
                </a:schemeClr>
              </a:buClr>
              <a:buSzPct val="130000"/>
              <a:buFont typeface="Georgia" pitchFamily="18" charset="0"/>
              <a:buNone/>
              <a:defRPr sz="20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a:lstStyle>
          <a:p>
            <a:pPr algn="ctr">
              <a:spcBef>
                <a:spcPts val="0"/>
              </a:spcBef>
              <a:spcAft>
                <a:spcPts val="0"/>
              </a:spcAft>
            </a:pPr>
            <a:r>
              <a:rPr lang="ru-RU" sz="3200" b="1" dirty="0" smtClean="0">
                <a:solidFill>
                  <a:schemeClr val="tx1"/>
                </a:solidFill>
                <a:latin typeface="Cambria" pitchFamily="18" charset="0"/>
              </a:rPr>
              <a:t>Математика</a:t>
            </a:r>
            <a:endParaRPr lang="ru-RU" sz="3200" b="1" dirty="0">
              <a:solidFill>
                <a:schemeClr val="tx1"/>
              </a:solidFill>
              <a:latin typeface="Cambria" pitchFamily="18" charset="0"/>
            </a:endParaRPr>
          </a:p>
        </p:txBody>
      </p:sp>
      <p:pic>
        <p:nvPicPr>
          <p:cNvPr id="9224" name="Picture 8"/>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008910" y="3529535"/>
            <a:ext cx="4133514" cy="3239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6" name="Picture 10"/>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34291" y="1196751"/>
            <a:ext cx="7287491" cy="21699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938000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9512" y="1124743"/>
            <a:ext cx="8784976" cy="3835183"/>
          </a:xfrm>
        </p:spPr>
        <p:txBody>
          <a:bodyPr>
            <a:normAutofit/>
          </a:bodyPr>
          <a:lstStyle/>
          <a:p>
            <a:pPr algn="ctr">
              <a:spcBef>
                <a:spcPts val="0"/>
              </a:spcBef>
              <a:spcAft>
                <a:spcPts val="0"/>
              </a:spcAft>
            </a:pPr>
            <a:r>
              <a:rPr lang="ru-RU" b="1" dirty="0">
                <a:solidFill>
                  <a:srgbClr val="FF0000"/>
                </a:solidFill>
                <a:latin typeface="Times New Roman" pitchFamily="18" charset="0"/>
                <a:ea typeface="+mj-ea"/>
                <a:cs typeface="Times New Roman" pitchFamily="18" charset="0"/>
              </a:rPr>
              <a:t>Прочитай отрывок из текста </a:t>
            </a:r>
            <a:r>
              <a:rPr lang="ru-RU" b="1" dirty="0" smtClean="0">
                <a:solidFill>
                  <a:srgbClr val="FF0000"/>
                </a:solidFill>
                <a:latin typeface="Times New Roman" pitchFamily="18" charset="0"/>
                <a:ea typeface="+mj-ea"/>
                <a:cs typeface="Times New Roman" pitchFamily="18" charset="0"/>
              </a:rPr>
              <a:t>«</a:t>
            </a:r>
            <a:r>
              <a:rPr lang="ru-RU" b="1" dirty="0">
                <a:solidFill>
                  <a:srgbClr val="FF0000"/>
                </a:solidFill>
                <a:latin typeface="Times New Roman" pitchFamily="18" charset="0"/>
                <a:ea typeface="+mj-ea"/>
                <a:cs typeface="Times New Roman" pitchFamily="18" charset="0"/>
              </a:rPr>
              <a:t>Похождение рубля» С. </a:t>
            </a:r>
            <a:r>
              <a:rPr lang="ru-RU" b="1" dirty="0" smtClean="0">
                <a:solidFill>
                  <a:srgbClr val="FF0000"/>
                </a:solidFill>
                <a:latin typeface="Times New Roman" pitchFamily="18" charset="0"/>
                <a:ea typeface="+mj-ea"/>
                <a:cs typeface="Times New Roman" pitchFamily="18" charset="0"/>
              </a:rPr>
              <a:t>Михалкова </a:t>
            </a:r>
          </a:p>
          <a:p>
            <a:pPr algn="ctr">
              <a:spcBef>
                <a:spcPts val="0"/>
              </a:spcBef>
              <a:spcAft>
                <a:spcPts val="0"/>
              </a:spcAft>
            </a:pPr>
            <a:r>
              <a:rPr lang="ru-RU" b="1" dirty="0" smtClean="0">
                <a:solidFill>
                  <a:srgbClr val="FF0000"/>
                </a:solidFill>
                <a:latin typeface="Times New Roman" pitchFamily="18" charset="0"/>
                <a:ea typeface="+mj-ea"/>
                <a:cs typeface="Times New Roman" pitchFamily="18" charset="0"/>
              </a:rPr>
              <a:t>и ответь на вопросы.</a:t>
            </a:r>
            <a:endParaRPr lang="ru-RU" sz="1800" dirty="0" smtClean="0">
              <a:solidFill>
                <a:srgbClr val="FF0000"/>
              </a:solidFill>
              <a:latin typeface="Times New Roman" pitchFamily="18" charset="0"/>
              <a:cs typeface="Times New Roman" pitchFamily="18" charset="0"/>
            </a:endParaRPr>
          </a:p>
          <a:p>
            <a:pPr lvl="0" algn="just" fontAlgn="base">
              <a:lnSpc>
                <a:spcPct val="110000"/>
              </a:lnSpc>
              <a:spcBef>
                <a:spcPts val="0"/>
              </a:spcBef>
              <a:spcAft>
                <a:spcPts val="0"/>
              </a:spcAft>
              <a:buClrTx/>
              <a:buSzTx/>
              <a:tabLst>
                <a:tab pos="581025" algn="l"/>
                <a:tab pos="1162050" algn="l"/>
                <a:tab pos="1744663" algn="l"/>
                <a:tab pos="2325688" algn="l"/>
                <a:tab pos="2908300" algn="l"/>
                <a:tab pos="3489325" algn="l"/>
                <a:tab pos="4070350" algn="l"/>
                <a:tab pos="4652963" algn="l"/>
                <a:tab pos="5233988" algn="l"/>
                <a:tab pos="5816600" algn="l"/>
                <a:tab pos="6397625" algn="l"/>
                <a:tab pos="6978650" algn="l"/>
                <a:tab pos="7561263" algn="l"/>
                <a:tab pos="8142288" algn="l"/>
                <a:tab pos="8724900" algn="l"/>
                <a:tab pos="9305925" algn="l"/>
              </a:tabLst>
            </a:pPr>
            <a:r>
              <a:rPr lang="ru-RU" sz="1800" dirty="0" smtClean="0">
                <a:solidFill>
                  <a:srgbClr val="303030"/>
                </a:solidFill>
                <a:latin typeface="Times New Roman" pitchFamily="18" charset="0"/>
                <a:cs typeface="Times New Roman" pitchFamily="18" charset="0"/>
              </a:rPr>
              <a:t>      </a:t>
            </a:r>
            <a:r>
              <a:rPr lang="ru-RU" sz="1400" dirty="0" smtClean="0">
                <a:solidFill>
                  <a:srgbClr val="303030"/>
                </a:solidFill>
                <a:latin typeface="Arial" panose="020B0604020202020204" pitchFamily="34" charset="0"/>
                <a:cs typeface="Arial" panose="020B0604020202020204" pitchFamily="34" charset="0"/>
              </a:rPr>
              <a:t>Я  </a:t>
            </a:r>
            <a:r>
              <a:rPr lang="ru-RU" sz="1400" dirty="0">
                <a:solidFill>
                  <a:srgbClr val="303030"/>
                </a:solidFill>
                <a:latin typeface="Arial" panose="020B0604020202020204" pitchFamily="34" charset="0"/>
                <a:cs typeface="Arial" panose="020B0604020202020204" pitchFamily="34" charset="0"/>
              </a:rPr>
              <a:t>-  Рубль.  Новенький советский бумажный Рубль.  Родился я  в большом кирпичном  доме,  где  у  каждого  входа  и  выхода  стоят  часовые  и  куда ПОСТОРОННИМ ВХОД СТРОГО ВОСПРЕЩАЕТСЯ!</a:t>
            </a:r>
            <a:endParaRPr lang="ru-RU" sz="1400" dirty="0">
              <a:solidFill>
                <a:srgbClr val="303030"/>
              </a:solidFill>
              <a:latin typeface="Arial" panose="020B0604020202020204" pitchFamily="34" charset="0"/>
              <a:ea typeface="Calibri" pitchFamily="34" charset="0"/>
              <a:cs typeface="Arial" panose="020B0604020202020204" pitchFamily="34" charset="0"/>
            </a:endParaRPr>
          </a:p>
          <a:p>
            <a:pPr lvl="0" algn="just" fontAlgn="base">
              <a:lnSpc>
                <a:spcPct val="110000"/>
              </a:lnSpc>
              <a:spcBef>
                <a:spcPts val="0"/>
              </a:spcBef>
              <a:spcAft>
                <a:spcPts val="0"/>
              </a:spcAft>
              <a:buClrTx/>
              <a:buSzTx/>
              <a:tabLst>
                <a:tab pos="581025" algn="l"/>
                <a:tab pos="1162050" algn="l"/>
                <a:tab pos="1744663" algn="l"/>
                <a:tab pos="2325688" algn="l"/>
                <a:tab pos="2908300" algn="l"/>
                <a:tab pos="3489325" algn="l"/>
                <a:tab pos="4070350" algn="l"/>
                <a:tab pos="4652963" algn="l"/>
                <a:tab pos="5233988" algn="l"/>
                <a:tab pos="5816600" algn="l"/>
                <a:tab pos="6397625" algn="l"/>
                <a:tab pos="6978650" algn="l"/>
                <a:tab pos="7561263" algn="l"/>
                <a:tab pos="8142288" algn="l"/>
                <a:tab pos="8724900" algn="l"/>
                <a:tab pos="9305925" algn="l"/>
              </a:tabLst>
            </a:pPr>
            <a:r>
              <a:rPr lang="ru-RU" sz="1400" dirty="0">
                <a:solidFill>
                  <a:srgbClr val="303030"/>
                </a:solidFill>
                <a:latin typeface="Arial" panose="020B0604020202020204" pitchFamily="34" charset="0"/>
                <a:cs typeface="Arial" panose="020B0604020202020204" pitchFamily="34" charset="0"/>
              </a:rPr>
              <a:t>     Не успел я появиться на свет, как попал в общество собратьев-близнецов, похожих на  меня  как  две  капли воды.  </a:t>
            </a:r>
            <a:endParaRPr lang="ru-RU" sz="1400" dirty="0">
              <a:solidFill>
                <a:srgbClr val="303030"/>
              </a:solidFill>
              <a:latin typeface="Arial" panose="020B0604020202020204" pitchFamily="34" charset="0"/>
              <a:ea typeface="Calibri" pitchFamily="34" charset="0"/>
              <a:cs typeface="Arial" panose="020B0604020202020204" pitchFamily="34" charset="0"/>
            </a:endParaRPr>
          </a:p>
          <a:p>
            <a:pPr lvl="0" algn="just" fontAlgn="base">
              <a:lnSpc>
                <a:spcPct val="110000"/>
              </a:lnSpc>
              <a:spcBef>
                <a:spcPts val="0"/>
              </a:spcBef>
              <a:spcAft>
                <a:spcPts val="0"/>
              </a:spcAft>
              <a:buClrTx/>
              <a:buSzTx/>
              <a:tabLst>
                <a:tab pos="581025" algn="l"/>
                <a:tab pos="1162050" algn="l"/>
                <a:tab pos="1744663" algn="l"/>
                <a:tab pos="2325688" algn="l"/>
                <a:tab pos="2908300" algn="l"/>
                <a:tab pos="3489325" algn="l"/>
                <a:tab pos="4070350" algn="l"/>
                <a:tab pos="4652963" algn="l"/>
                <a:tab pos="5233988" algn="l"/>
                <a:tab pos="5816600" algn="l"/>
                <a:tab pos="6397625" algn="l"/>
                <a:tab pos="6978650" algn="l"/>
                <a:tab pos="7561263" algn="l"/>
                <a:tab pos="8142288" algn="l"/>
                <a:tab pos="8724900" algn="l"/>
                <a:tab pos="9305925" algn="l"/>
              </a:tabLst>
            </a:pPr>
            <a:r>
              <a:rPr lang="ru-RU" sz="1400" dirty="0">
                <a:solidFill>
                  <a:srgbClr val="303030"/>
                </a:solidFill>
                <a:latin typeface="Arial" panose="020B0604020202020204" pitchFamily="34" charset="0"/>
                <a:cs typeface="Arial" panose="020B0604020202020204" pitchFamily="34" charset="0"/>
              </a:rPr>
              <a:t>     А  через мгновение я  уже лежал в глубоком мягком помещении.  Я не знал тогда,  что  это помещение называется карманом  и  что всю жизнь мне придется переходить из кармана в карман.</a:t>
            </a:r>
            <a:endParaRPr lang="ru-RU" sz="1400" dirty="0">
              <a:solidFill>
                <a:srgbClr val="303030"/>
              </a:solidFill>
              <a:latin typeface="Arial" panose="020B0604020202020204" pitchFamily="34" charset="0"/>
              <a:ea typeface="Calibri" pitchFamily="34" charset="0"/>
              <a:cs typeface="Arial" panose="020B0604020202020204" pitchFamily="34" charset="0"/>
            </a:endParaRPr>
          </a:p>
          <a:p>
            <a:pPr lvl="0" algn="just" fontAlgn="base">
              <a:lnSpc>
                <a:spcPct val="110000"/>
              </a:lnSpc>
              <a:spcBef>
                <a:spcPts val="0"/>
              </a:spcBef>
              <a:spcAft>
                <a:spcPts val="0"/>
              </a:spcAft>
              <a:buClrTx/>
              <a:buSzTx/>
              <a:tabLst>
                <a:tab pos="581025" algn="l"/>
                <a:tab pos="1162050" algn="l"/>
                <a:tab pos="1744663" algn="l"/>
                <a:tab pos="2325688" algn="l"/>
                <a:tab pos="2908300" algn="l"/>
                <a:tab pos="3489325" algn="l"/>
                <a:tab pos="4070350" algn="l"/>
                <a:tab pos="4652963" algn="l"/>
                <a:tab pos="5233988" algn="l"/>
                <a:tab pos="5816600" algn="l"/>
                <a:tab pos="6397625" algn="l"/>
                <a:tab pos="6978650" algn="l"/>
                <a:tab pos="7561263" algn="l"/>
                <a:tab pos="8142288" algn="l"/>
                <a:tab pos="8724900" algn="l"/>
                <a:tab pos="9305925" algn="l"/>
              </a:tabLst>
            </a:pPr>
            <a:r>
              <a:rPr lang="ru-RU" sz="1400" dirty="0">
                <a:solidFill>
                  <a:srgbClr val="303030"/>
                </a:solidFill>
                <a:latin typeface="Arial" panose="020B0604020202020204" pitchFamily="34" charset="0"/>
                <a:cs typeface="Arial" panose="020B0604020202020204" pitchFamily="34" charset="0"/>
              </a:rPr>
              <a:t>     Так,   не  успев  даже  попрощаться  со  своими  собратьями,   я  начал самостоятельную жизнь.</a:t>
            </a:r>
            <a:endParaRPr lang="ru-RU" sz="1400" dirty="0">
              <a:solidFill>
                <a:srgbClr val="303030"/>
              </a:solidFill>
              <a:latin typeface="Arial" panose="020B0604020202020204" pitchFamily="34" charset="0"/>
              <a:ea typeface="Calibri" pitchFamily="34" charset="0"/>
              <a:cs typeface="Arial" panose="020B0604020202020204" pitchFamily="34" charset="0"/>
            </a:endParaRPr>
          </a:p>
          <a:p>
            <a:pPr lvl="0" algn="just" fontAlgn="base">
              <a:lnSpc>
                <a:spcPct val="110000"/>
              </a:lnSpc>
              <a:spcBef>
                <a:spcPts val="0"/>
              </a:spcBef>
              <a:spcAft>
                <a:spcPts val="0"/>
              </a:spcAft>
              <a:buClrTx/>
              <a:buSzTx/>
              <a:tabLst>
                <a:tab pos="581025" algn="l"/>
                <a:tab pos="1162050" algn="l"/>
                <a:tab pos="1744663" algn="l"/>
                <a:tab pos="2325688" algn="l"/>
                <a:tab pos="2908300" algn="l"/>
                <a:tab pos="3489325" algn="l"/>
                <a:tab pos="4070350" algn="l"/>
                <a:tab pos="4652963" algn="l"/>
                <a:tab pos="5233988" algn="l"/>
                <a:tab pos="5816600" algn="l"/>
                <a:tab pos="6397625" algn="l"/>
                <a:tab pos="6978650" algn="l"/>
                <a:tab pos="7561263" algn="l"/>
                <a:tab pos="8142288" algn="l"/>
                <a:tab pos="8724900" algn="l"/>
                <a:tab pos="9305925" algn="l"/>
              </a:tabLst>
            </a:pPr>
            <a:r>
              <a:rPr lang="ru-RU" sz="1400" dirty="0">
                <a:solidFill>
                  <a:srgbClr val="303030"/>
                </a:solidFill>
                <a:latin typeface="Arial" panose="020B0604020202020204" pitchFamily="34" charset="0"/>
                <a:cs typeface="Arial" panose="020B0604020202020204" pitchFamily="34" charset="0"/>
              </a:rPr>
              <a:t>     </a:t>
            </a:r>
            <a:r>
              <a:rPr lang="ru-RU" sz="1400" dirty="0" smtClean="0">
                <a:solidFill>
                  <a:srgbClr val="303030"/>
                </a:solidFill>
                <a:latin typeface="Arial" panose="020B0604020202020204" pitchFamily="34" charset="0"/>
                <a:cs typeface="Arial" panose="020B0604020202020204" pitchFamily="34" charset="0"/>
              </a:rPr>
              <a:t>«Я </a:t>
            </a:r>
            <a:r>
              <a:rPr lang="ru-RU" sz="1400" dirty="0">
                <a:solidFill>
                  <a:srgbClr val="303030"/>
                </a:solidFill>
                <a:latin typeface="Arial" panose="020B0604020202020204" pitchFamily="34" charset="0"/>
                <a:cs typeface="Arial" panose="020B0604020202020204" pitchFamily="34" charset="0"/>
              </a:rPr>
              <a:t>настоящий трудовой Рубль!  -  с гордостью думал я.  - Интересно, что меня  ждет впереди?  Что  со  мной будет дальше?  Как  меня будут тратить и, главное, на что</a:t>
            </a:r>
            <a:r>
              <a:rPr lang="ru-RU" sz="1400" dirty="0" smtClean="0">
                <a:solidFill>
                  <a:srgbClr val="303030"/>
                </a:solidFill>
                <a:latin typeface="Arial" panose="020B0604020202020204" pitchFamily="34" charset="0"/>
                <a:cs typeface="Arial" panose="020B0604020202020204" pitchFamily="34" charset="0"/>
              </a:rPr>
              <a:t>?..»</a:t>
            </a:r>
            <a:endParaRPr lang="ru-RU" sz="1400" dirty="0">
              <a:solidFill>
                <a:srgbClr val="303030"/>
              </a:solidFill>
              <a:latin typeface="Arial" panose="020B0604020202020204" pitchFamily="34" charset="0"/>
              <a:ea typeface="Calibri" pitchFamily="34" charset="0"/>
              <a:cs typeface="Arial" panose="020B0604020202020204" pitchFamily="34" charset="0"/>
            </a:endParaRPr>
          </a:p>
          <a:p>
            <a:pPr lvl="0" algn="just" fontAlgn="base">
              <a:lnSpc>
                <a:spcPct val="110000"/>
              </a:lnSpc>
              <a:spcBef>
                <a:spcPts val="0"/>
              </a:spcBef>
              <a:spcAft>
                <a:spcPts val="0"/>
              </a:spcAft>
              <a:buClrTx/>
              <a:buSzTx/>
              <a:tabLst>
                <a:tab pos="581025" algn="l"/>
                <a:tab pos="1162050" algn="l"/>
                <a:tab pos="1744663" algn="l"/>
                <a:tab pos="2325688" algn="l"/>
                <a:tab pos="2908300" algn="l"/>
                <a:tab pos="3489325" algn="l"/>
                <a:tab pos="4070350" algn="l"/>
                <a:tab pos="4652963" algn="l"/>
                <a:tab pos="5233988" algn="l"/>
                <a:tab pos="5816600" algn="l"/>
                <a:tab pos="6397625" algn="l"/>
                <a:tab pos="6978650" algn="l"/>
                <a:tab pos="7561263" algn="l"/>
                <a:tab pos="8142288" algn="l"/>
                <a:tab pos="8724900" algn="l"/>
                <a:tab pos="9305925" algn="l"/>
              </a:tabLst>
            </a:pPr>
            <a:r>
              <a:rPr lang="ru-RU" sz="1400" dirty="0">
                <a:solidFill>
                  <a:srgbClr val="303030"/>
                </a:solidFill>
                <a:latin typeface="Arial" panose="020B0604020202020204" pitchFamily="34" charset="0"/>
                <a:cs typeface="Arial" panose="020B0604020202020204" pitchFamily="34" charset="0"/>
              </a:rPr>
              <a:t>     Прямо из теплого,  уютного кармана рабочей куртки я попал куда-то,  где все  дышало  сыростью и  свежей землей.  Как  я  потом  догадался,  это  был цветочный киоск. Человек, который меня заработал,  хотел доставить радость другим и купил цветы.  Меня начали тратить</a:t>
            </a:r>
            <a:r>
              <a:rPr lang="ru-RU" sz="1400" dirty="0" smtClean="0">
                <a:solidFill>
                  <a:srgbClr val="303030"/>
                </a:solidFill>
                <a:latin typeface="Arial" panose="020B0604020202020204" pitchFamily="34" charset="0"/>
                <a:cs typeface="Arial" panose="020B0604020202020204" pitchFamily="34" charset="0"/>
              </a:rPr>
              <a:t>!"</a:t>
            </a:r>
            <a:endParaRPr lang="ru-RU" sz="3200" b="1" dirty="0" smtClean="0">
              <a:solidFill>
                <a:srgbClr val="F0932C"/>
              </a:solidFill>
              <a:latin typeface="Arial" panose="020B0604020202020204" pitchFamily="34" charset="0"/>
              <a:ea typeface="+mj-ea"/>
              <a:cs typeface="Arial" panose="020B0604020202020204" pitchFamily="34" charset="0"/>
            </a:endParaRPr>
          </a:p>
        </p:txBody>
      </p:sp>
      <p:sp>
        <p:nvSpPr>
          <p:cNvPr id="5" name="Объект 2"/>
          <p:cNvSpPr txBox="1">
            <a:spLocks/>
          </p:cNvSpPr>
          <p:nvPr/>
        </p:nvSpPr>
        <p:spPr>
          <a:xfrm>
            <a:off x="0" y="0"/>
            <a:ext cx="9144000" cy="1124744"/>
          </a:xfrm>
          <a:prstGeom prst="rect">
            <a:avLst/>
          </a:prstGeom>
          <a:solidFill>
            <a:schemeClr val="accent1"/>
          </a:solidFill>
        </p:spPr>
        <p:txBody>
          <a:bodyPr vert="horz" lIns="91440" tIns="45720" rIns="91440" bIns="45720" rtlCol="0" anchor="ctr">
            <a:noAutofit/>
          </a:bodyPr>
          <a:lstStyle>
            <a:lvl1pPr marL="0" indent="0" algn="l" defTabSz="914400" rtl="0" eaLnBrk="1" latinLnBrk="0" hangingPunct="1">
              <a:spcBef>
                <a:spcPct val="20000"/>
              </a:spcBef>
              <a:spcAft>
                <a:spcPts val="300"/>
              </a:spcAft>
              <a:buClr>
                <a:schemeClr val="accent6">
                  <a:lumMod val="75000"/>
                </a:schemeClr>
              </a:buClr>
              <a:buSzPct val="130000"/>
              <a:buFont typeface="Georgia" pitchFamily="18" charset="0"/>
              <a:buNone/>
              <a:defRPr sz="20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a:lstStyle>
          <a:p>
            <a:pPr algn="ctr">
              <a:spcBef>
                <a:spcPts val="0"/>
              </a:spcBef>
              <a:spcAft>
                <a:spcPts val="0"/>
              </a:spcAft>
            </a:pPr>
            <a:r>
              <a:rPr lang="ru-RU" sz="3200" b="1" dirty="0" smtClean="0">
                <a:solidFill>
                  <a:schemeClr val="tx1"/>
                </a:solidFill>
                <a:latin typeface="Cambria" pitchFamily="18" charset="0"/>
              </a:rPr>
              <a:t>Русский язык и Литературное чтение</a:t>
            </a:r>
            <a:endParaRPr lang="ru-RU" sz="3200" b="1" dirty="0">
              <a:solidFill>
                <a:schemeClr val="tx1"/>
              </a:solidFill>
              <a:latin typeface="Cambria" pitchFamily="18" charset="0"/>
            </a:endParaRPr>
          </a:p>
        </p:txBody>
      </p:sp>
      <p:pic>
        <p:nvPicPr>
          <p:cNvPr id="6" name="Picture 2" descr="http://img-fotki.yandex.ru/get/5353/136596361.57/0_cba91_336cb691_XXL.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598537" y="5293924"/>
            <a:ext cx="2365951" cy="1564076"/>
          </a:xfrm>
          <a:prstGeom prst="roundRect">
            <a:avLst>
              <a:gd name="adj" fmla="val 46044"/>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p:spPr>
      </p:pic>
      <p:sp>
        <p:nvSpPr>
          <p:cNvPr id="2" name="TextBox 1"/>
          <p:cNvSpPr txBox="1"/>
          <p:nvPr/>
        </p:nvSpPr>
        <p:spPr>
          <a:xfrm>
            <a:off x="251520" y="4797152"/>
            <a:ext cx="4752528" cy="1669496"/>
          </a:xfrm>
          <a:prstGeom prst="rect">
            <a:avLst/>
          </a:prstGeom>
          <a:noFill/>
        </p:spPr>
        <p:txBody>
          <a:bodyPr wrap="square" rtlCol="0">
            <a:spAutoFit/>
          </a:bodyPr>
          <a:lstStyle/>
          <a:p>
            <a:pPr lvl="0" fontAlgn="base" latinLnBrk="0">
              <a:lnSpc>
                <a:spcPct val="150000"/>
              </a:lnSpc>
              <a:spcBef>
                <a:spcPct val="0"/>
              </a:spcBef>
              <a:buSzPts val="1200"/>
            </a:pPr>
            <a:r>
              <a:rPr lang="ru-RU" sz="1400" b="1" dirty="0" smtClean="0">
                <a:solidFill>
                  <a:srgbClr val="303030"/>
                </a:solidFill>
                <a:latin typeface="Times New Roman" pitchFamily="18" charset="0"/>
                <a:ea typeface="Times New Roman" pitchFamily="18" charset="0"/>
                <a:cs typeface="Times New Roman" pitchFamily="18" charset="0"/>
              </a:rPr>
              <a:t>1. Объясни </a:t>
            </a:r>
            <a:r>
              <a:rPr lang="ru-RU" sz="1400" b="1" dirty="0">
                <a:solidFill>
                  <a:srgbClr val="303030"/>
                </a:solidFill>
                <a:latin typeface="Times New Roman" pitchFamily="18" charset="0"/>
                <a:ea typeface="Times New Roman" pitchFamily="18" charset="0"/>
                <a:cs typeface="Times New Roman" pitchFamily="18" charset="0"/>
              </a:rPr>
              <a:t>выражение « Я настоящий трудовой Рубль»</a:t>
            </a:r>
          </a:p>
          <a:p>
            <a:pPr lvl="0" fontAlgn="base" latinLnBrk="0">
              <a:lnSpc>
                <a:spcPct val="150000"/>
              </a:lnSpc>
              <a:spcBef>
                <a:spcPct val="0"/>
              </a:spcBef>
              <a:buSzPts val="1200"/>
            </a:pPr>
            <a:r>
              <a:rPr lang="ru-RU" sz="1400" b="1" dirty="0" smtClean="0">
                <a:solidFill>
                  <a:srgbClr val="303030"/>
                </a:solidFill>
                <a:latin typeface="Times New Roman" pitchFamily="18" charset="0"/>
                <a:ea typeface="Times New Roman" pitchFamily="18" charset="0"/>
                <a:cs typeface="Times New Roman" pitchFamily="18" charset="0"/>
              </a:rPr>
              <a:t>2. Перечисли </a:t>
            </a:r>
            <a:r>
              <a:rPr lang="ru-RU" sz="1400" b="1" dirty="0">
                <a:solidFill>
                  <a:srgbClr val="303030"/>
                </a:solidFill>
                <a:latin typeface="Times New Roman" pitchFamily="18" charset="0"/>
                <a:ea typeface="Times New Roman" pitchFamily="18" charset="0"/>
                <a:cs typeface="Times New Roman" pitchFamily="18" charset="0"/>
              </a:rPr>
              <a:t>способы получения трудового рубля: </a:t>
            </a:r>
          </a:p>
          <a:p>
            <a:pPr lvl="0" fontAlgn="base" latinLnBrk="0">
              <a:lnSpc>
                <a:spcPct val="150000"/>
              </a:lnSpc>
              <a:spcBef>
                <a:spcPct val="0"/>
              </a:spcBef>
              <a:buSzPts val="1200"/>
            </a:pPr>
            <a:r>
              <a:rPr lang="ru-RU" sz="1400" b="1" dirty="0" smtClean="0">
                <a:solidFill>
                  <a:srgbClr val="303030"/>
                </a:solidFill>
                <a:latin typeface="Times New Roman" pitchFamily="18" charset="0"/>
                <a:ea typeface="Times New Roman" pitchFamily="18" charset="0"/>
                <a:cs typeface="Times New Roman" pitchFamily="18" charset="0"/>
              </a:rPr>
              <a:t>3. Какие </a:t>
            </a:r>
            <a:r>
              <a:rPr lang="ru-RU" sz="1400" b="1" dirty="0">
                <a:solidFill>
                  <a:srgbClr val="303030"/>
                </a:solidFill>
                <a:latin typeface="Times New Roman" pitchFamily="18" charset="0"/>
                <a:ea typeface="Times New Roman" pitchFamily="18" charset="0"/>
                <a:cs typeface="Times New Roman" pitchFamily="18" charset="0"/>
              </a:rPr>
              <a:t>еще способы получения денег встречаются?</a:t>
            </a:r>
          </a:p>
          <a:p>
            <a:pPr lvl="0" fontAlgn="base" latinLnBrk="0">
              <a:lnSpc>
                <a:spcPct val="150000"/>
              </a:lnSpc>
              <a:spcBef>
                <a:spcPct val="0"/>
              </a:spcBef>
              <a:buSzPts val="1200"/>
            </a:pPr>
            <a:r>
              <a:rPr lang="ru-RU" sz="1400" b="1" dirty="0" smtClean="0">
                <a:solidFill>
                  <a:srgbClr val="303030"/>
                </a:solidFill>
                <a:latin typeface="Times New Roman" pitchFamily="18" charset="0"/>
                <a:ea typeface="Calibri" pitchFamily="34" charset="0"/>
                <a:cs typeface="Times New Roman" pitchFamily="18" charset="0"/>
              </a:rPr>
              <a:t>4. Как </a:t>
            </a:r>
            <a:r>
              <a:rPr lang="ru-RU" sz="1400" b="1" dirty="0">
                <a:solidFill>
                  <a:srgbClr val="303030"/>
                </a:solidFill>
                <a:latin typeface="Times New Roman" pitchFamily="18" charset="0"/>
                <a:ea typeface="Calibri" pitchFamily="34" charset="0"/>
                <a:cs typeface="Times New Roman" pitchFamily="18" charset="0"/>
              </a:rPr>
              <a:t>ты понимаешь выражение « рубль находится в обращении»? </a:t>
            </a:r>
            <a:endParaRPr lang="ru-RU" sz="1400" b="1" dirty="0">
              <a:solidFill>
                <a:srgbClr val="303030"/>
              </a:solidFill>
              <a:latin typeface="Times New Roman" pitchFamily="18" charset="0"/>
              <a:cs typeface="Times New Roman" pitchFamily="18" charset="0"/>
            </a:endParaRPr>
          </a:p>
        </p:txBody>
      </p:sp>
    </p:spTree>
    <p:extLst>
      <p:ext uri="{BB962C8B-B14F-4D97-AF65-F5344CB8AC3E}">
        <p14:creationId xmlns:p14="http://schemas.microsoft.com/office/powerpoint/2010/main" val="8160393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2"/>
          <p:cNvSpPr txBox="1">
            <a:spLocks/>
          </p:cNvSpPr>
          <p:nvPr/>
        </p:nvSpPr>
        <p:spPr>
          <a:xfrm>
            <a:off x="0" y="1"/>
            <a:ext cx="9144000" cy="1151286"/>
          </a:xfrm>
          <a:prstGeom prst="rect">
            <a:avLst/>
          </a:prstGeom>
          <a:solidFill>
            <a:schemeClr val="accent1"/>
          </a:solidFill>
        </p:spPr>
        <p:txBody>
          <a:bodyPr vert="horz" lIns="91440" tIns="45720" rIns="91440" bIns="45720" rtlCol="0" anchor="ctr">
            <a:noAutofit/>
          </a:bodyPr>
          <a:lstStyle>
            <a:lvl1pPr marL="0" indent="0" algn="l" defTabSz="914400" rtl="0" eaLnBrk="1" latinLnBrk="0" hangingPunct="1">
              <a:spcBef>
                <a:spcPct val="20000"/>
              </a:spcBef>
              <a:spcAft>
                <a:spcPts val="300"/>
              </a:spcAft>
              <a:buClr>
                <a:schemeClr val="accent6">
                  <a:lumMod val="75000"/>
                </a:schemeClr>
              </a:buClr>
              <a:buSzPct val="130000"/>
              <a:buFont typeface="Georgia" pitchFamily="18" charset="0"/>
              <a:buNone/>
              <a:defRPr sz="20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a:lstStyle>
          <a:p>
            <a:pPr algn="ctr">
              <a:spcBef>
                <a:spcPts val="0"/>
              </a:spcBef>
              <a:spcAft>
                <a:spcPts val="0"/>
              </a:spcAft>
            </a:pPr>
            <a:r>
              <a:rPr lang="ru-RU" sz="3200" b="1" dirty="0" smtClean="0">
                <a:solidFill>
                  <a:schemeClr val="tx1"/>
                </a:solidFill>
                <a:latin typeface="Cambria" pitchFamily="18" charset="0"/>
              </a:rPr>
              <a:t>Русский язык и Литературное чтение</a:t>
            </a:r>
            <a:endParaRPr lang="ru-RU" sz="3200" b="1" dirty="0">
              <a:solidFill>
                <a:schemeClr val="tx1"/>
              </a:solidFill>
              <a:latin typeface="Cambria" pitchFamily="18" charset="0"/>
            </a:endParaRPr>
          </a:p>
        </p:txBody>
      </p:sp>
      <p:sp>
        <p:nvSpPr>
          <p:cNvPr id="6" name="Заголовок 12"/>
          <p:cNvSpPr>
            <a:spLocks noGrp="1"/>
          </p:cNvSpPr>
          <p:nvPr>
            <p:ph idx="1"/>
          </p:nvPr>
        </p:nvSpPr>
        <p:spPr bwMode="auto">
          <a:xfrm>
            <a:off x="1187624" y="1112978"/>
            <a:ext cx="6624736" cy="491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rmAutofit fontScale="25000" lnSpcReduction="20000"/>
          </a:bodyPr>
          <a:lstStyle>
            <a:lvl1pPr algn="l" rtl="0" fontAlgn="base">
              <a:lnSpc>
                <a:spcPct val="90000"/>
              </a:lnSpc>
              <a:spcBef>
                <a:spcPct val="0"/>
              </a:spcBef>
              <a:spcAft>
                <a:spcPct val="0"/>
              </a:spcAft>
              <a:defRPr sz="3600" kern="1200">
                <a:solidFill>
                  <a:schemeClr val="accent1"/>
                </a:solidFill>
                <a:latin typeface="+mj-lt"/>
                <a:ea typeface="+mj-ea"/>
                <a:cs typeface="+mj-cs"/>
              </a:defRPr>
            </a:lvl1pPr>
            <a:lvl2pPr algn="l" rtl="0" fontAlgn="base">
              <a:lnSpc>
                <a:spcPct val="90000"/>
              </a:lnSpc>
              <a:spcBef>
                <a:spcPct val="0"/>
              </a:spcBef>
              <a:spcAft>
                <a:spcPct val="0"/>
              </a:spcAft>
              <a:defRPr sz="3600">
                <a:solidFill>
                  <a:schemeClr val="accent1"/>
                </a:solidFill>
                <a:latin typeface="Cambria" pitchFamily="18" charset="0"/>
              </a:defRPr>
            </a:lvl2pPr>
            <a:lvl3pPr algn="l" rtl="0" fontAlgn="base">
              <a:lnSpc>
                <a:spcPct val="90000"/>
              </a:lnSpc>
              <a:spcBef>
                <a:spcPct val="0"/>
              </a:spcBef>
              <a:spcAft>
                <a:spcPct val="0"/>
              </a:spcAft>
              <a:defRPr sz="3600">
                <a:solidFill>
                  <a:schemeClr val="accent1"/>
                </a:solidFill>
                <a:latin typeface="Cambria" pitchFamily="18" charset="0"/>
              </a:defRPr>
            </a:lvl3pPr>
            <a:lvl4pPr algn="l" rtl="0" fontAlgn="base">
              <a:lnSpc>
                <a:spcPct val="90000"/>
              </a:lnSpc>
              <a:spcBef>
                <a:spcPct val="0"/>
              </a:spcBef>
              <a:spcAft>
                <a:spcPct val="0"/>
              </a:spcAft>
              <a:defRPr sz="3600">
                <a:solidFill>
                  <a:schemeClr val="accent1"/>
                </a:solidFill>
                <a:latin typeface="Cambria" pitchFamily="18" charset="0"/>
              </a:defRPr>
            </a:lvl4pPr>
            <a:lvl5pPr algn="l" rtl="0" fontAlgn="base">
              <a:lnSpc>
                <a:spcPct val="90000"/>
              </a:lnSpc>
              <a:spcBef>
                <a:spcPct val="0"/>
              </a:spcBef>
              <a:spcAft>
                <a:spcPct val="0"/>
              </a:spcAft>
              <a:defRPr sz="3600">
                <a:solidFill>
                  <a:schemeClr val="accent1"/>
                </a:solidFill>
                <a:latin typeface="Cambria" pitchFamily="18" charset="0"/>
              </a:defRPr>
            </a:lvl5pPr>
            <a:lvl6pPr marL="457200" algn="l" rtl="0" fontAlgn="base">
              <a:lnSpc>
                <a:spcPct val="90000"/>
              </a:lnSpc>
              <a:spcBef>
                <a:spcPct val="0"/>
              </a:spcBef>
              <a:spcAft>
                <a:spcPct val="0"/>
              </a:spcAft>
              <a:defRPr sz="3600">
                <a:solidFill>
                  <a:schemeClr val="accent1"/>
                </a:solidFill>
                <a:latin typeface="Cambria" pitchFamily="18" charset="0"/>
              </a:defRPr>
            </a:lvl6pPr>
            <a:lvl7pPr marL="914400" algn="l" rtl="0" fontAlgn="base">
              <a:lnSpc>
                <a:spcPct val="90000"/>
              </a:lnSpc>
              <a:spcBef>
                <a:spcPct val="0"/>
              </a:spcBef>
              <a:spcAft>
                <a:spcPct val="0"/>
              </a:spcAft>
              <a:defRPr sz="3600">
                <a:solidFill>
                  <a:schemeClr val="accent1"/>
                </a:solidFill>
                <a:latin typeface="Cambria" pitchFamily="18" charset="0"/>
              </a:defRPr>
            </a:lvl7pPr>
            <a:lvl8pPr marL="1371600" algn="l" rtl="0" fontAlgn="base">
              <a:lnSpc>
                <a:spcPct val="90000"/>
              </a:lnSpc>
              <a:spcBef>
                <a:spcPct val="0"/>
              </a:spcBef>
              <a:spcAft>
                <a:spcPct val="0"/>
              </a:spcAft>
              <a:defRPr sz="3600">
                <a:solidFill>
                  <a:schemeClr val="accent1"/>
                </a:solidFill>
                <a:latin typeface="Cambria" pitchFamily="18" charset="0"/>
              </a:defRPr>
            </a:lvl8pPr>
            <a:lvl9pPr marL="1828800" algn="l" rtl="0" fontAlgn="base">
              <a:lnSpc>
                <a:spcPct val="90000"/>
              </a:lnSpc>
              <a:spcBef>
                <a:spcPct val="0"/>
              </a:spcBef>
              <a:spcAft>
                <a:spcPct val="0"/>
              </a:spcAft>
              <a:defRPr sz="3600">
                <a:solidFill>
                  <a:schemeClr val="accent1"/>
                </a:solidFill>
                <a:latin typeface="Cambria" pitchFamily="18" charset="0"/>
              </a:defRPr>
            </a:lvl9pPr>
          </a:lstStyle>
          <a:p>
            <a:pPr marL="0" marR="0" lvl="0" indent="0" algn="l" defTabSz="914400" rtl="0" eaLnBrk="1" fontAlgn="base" latinLnBrk="0" hangingPunct="1">
              <a:lnSpc>
                <a:spcPct val="90000"/>
              </a:lnSpc>
              <a:spcBef>
                <a:spcPct val="0"/>
              </a:spcBef>
              <a:spcAft>
                <a:spcPct val="0"/>
              </a:spcAft>
              <a:buClrTx/>
              <a:buSzTx/>
              <a:buFontTx/>
              <a:buNone/>
              <a:tabLst/>
              <a:defRPr/>
            </a:pPr>
            <a:endParaRPr kumimoji="0" lang="ru-RU" sz="2400" b="1" i="0" u="none" strike="noStrike" kern="1200" cap="none" spc="0" normalizeH="0" baseline="0" noProof="0" dirty="0" smtClean="0">
              <a:ln>
                <a:noFill/>
              </a:ln>
              <a:solidFill>
                <a:srgbClr val="F0932C"/>
              </a:solidFill>
              <a:effectLst/>
              <a:uLnTx/>
              <a:uFillTx/>
              <a:latin typeface="Cambria"/>
              <a:ea typeface="+mj-ea"/>
              <a:cs typeface="+mj-cs"/>
            </a:endParaRPr>
          </a:p>
          <a:p>
            <a:pPr marL="0" marR="0" lvl="0" indent="0" algn="l" defTabSz="914400" rtl="0" eaLnBrk="1" fontAlgn="base" latinLnBrk="0" hangingPunct="1">
              <a:lnSpc>
                <a:spcPct val="90000"/>
              </a:lnSpc>
              <a:spcBef>
                <a:spcPct val="0"/>
              </a:spcBef>
              <a:spcAft>
                <a:spcPct val="0"/>
              </a:spcAft>
              <a:buClrTx/>
              <a:buSzTx/>
              <a:buFontTx/>
              <a:buNone/>
              <a:tabLst/>
              <a:defRPr/>
            </a:pPr>
            <a:endParaRPr lang="ru-RU" sz="2400" b="1" dirty="0">
              <a:solidFill>
                <a:srgbClr val="F0932C"/>
              </a:solidFill>
              <a:latin typeface="Cambria"/>
            </a:endParaRPr>
          </a:p>
          <a:p>
            <a:pPr marL="0" marR="0" lvl="0" indent="0" algn="l" defTabSz="914400" rtl="0" eaLnBrk="1" fontAlgn="base" latinLnBrk="0" hangingPunct="1">
              <a:lnSpc>
                <a:spcPct val="90000"/>
              </a:lnSpc>
              <a:spcBef>
                <a:spcPct val="0"/>
              </a:spcBef>
              <a:spcAft>
                <a:spcPct val="0"/>
              </a:spcAft>
              <a:buClrTx/>
              <a:buSzTx/>
              <a:buFontTx/>
              <a:buNone/>
              <a:tabLst/>
              <a:defRPr/>
            </a:pPr>
            <a:endParaRPr kumimoji="0" lang="ru-RU" sz="2400" b="1" i="0" u="none" strike="noStrike" kern="1200" cap="none" spc="0" normalizeH="0" baseline="0" noProof="0" dirty="0" smtClean="0">
              <a:ln>
                <a:noFill/>
              </a:ln>
              <a:solidFill>
                <a:srgbClr val="F0932C"/>
              </a:solidFill>
              <a:effectLst/>
              <a:uLnTx/>
              <a:uFillTx/>
              <a:latin typeface="Cambria"/>
              <a:ea typeface="+mj-ea"/>
              <a:cs typeface="+mj-cs"/>
            </a:endParaRPr>
          </a:p>
          <a:p>
            <a:pPr marL="0" marR="0" lvl="0" indent="0" algn="l" defTabSz="914400" rtl="0" eaLnBrk="1" fontAlgn="base" latinLnBrk="0" hangingPunct="1">
              <a:lnSpc>
                <a:spcPct val="90000"/>
              </a:lnSpc>
              <a:spcBef>
                <a:spcPct val="0"/>
              </a:spcBef>
              <a:spcAft>
                <a:spcPct val="0"/>
              </a:spcAft>
              <a:buClrTx/>
              <a:buSzTx/>
              <a:buFontTx/>
              <a:buNone/>
              <a:tabLst/>
              <a:defRPr/>
            </a:pPr>
            <a:endParaRPr kumimoji="0" lang="ru-RU" sz="2400" b="1" i="0" u="none" strike="noStrike" kern="1200" cap="none" spc="0" normalizeH="0" baseline="0" noProof="0" dirty="0" smtClean="0">
              <a:ln>
                <a:noFill/>
              </a:ln>
              <a:solidFill>
                <a:srgbClr val="F0932C"/>
              </a:solidFill>
              <a:effectLst/>
              <a:uLnTx/>
              <a:uFillTx/>
              <a:latin typeface="Cambria"/>
              <a:ea typeface="+mj-ea"/>
              <a:cs typeface="+mj-cs"/>
            </a:endParaRPr>
          </a:p>
          <a:p>
            <a:pPr marL="0" marR="0" lvl="0" indent="0" algn="ctr" defTabSz="914400" rtl="0" eaLnBrk="1" fontAlgn="base" latinLnBrk="0" hangingPunct="1">
              <a:lnSpc>
                <a:spcPct val="90000"/>
              </a:lnSpc>
              <a:spcBef>
                <a:spcPct val="0"/>
              </a:spcBef>
              <a:spcAft>
                <a:spcPct val="0"/>
              </a:spcAft>
              <a:buClrTx/>
              <a:buSzTx/>
              <a:buFontTx/>
              <a:buNone/>
              <a:tabLst/>
              <a:defRPr/>
            </a:pPr>
            <a:r>
              <a:rPr kumimoji="0" lang="ru-RU" sz="9600" b="1" i="0" u="sng" strike="noStrike" kern="1200" cap="none" spc="0" normalizeH="0" baseline="0" noProof="0" dirty="0" smtClean="0">
                <a:ln>
                  <a:noFill/>
                </a:ln>
                <a:solidFill>
                  <a:srgbClr val="FF0000"/>
                </a:solidFill>
                <a:effectLst/>
                <a:uLnTx/>
                <a:uFillTx/>
                <a:latin typeface="Cambria"/>
                <a:ea typeface="+mj-ea"/>
                <a:cs typeface="+mj-cs"/>
              </a:rPr>
              <a:t>Ребусы. Отгадайте названия валют</a:t>
            </a:r>
          </a:p>
          <a:p>
            <a:pPr marL="0" marR="0" lvl="0" indent="0" algn="l" defTabSz="914400" rtl="0" eaLnBrk="1" fontAlgn="base" latinLnBrk="0" hangingPunct="1">
              <a:lnSpc>
                <a:spcPct val="90000"/>
              </a:lnSpc>
              <a:spcBef>
                <a:spcPct val="0"/>
              </a:spcBef>
              <a:spcAft>
                <a:spcPct val="0"/>
              </a:spcAft>
              <a:buClrTx/>
              <a:buSzTx/>
              <a:buFontTx/>
              <a:buNone/>
              <a:tabLst/>
              <a:defRPr/>
            </a:pPr>
            <a:endParaRPr kumimoji="0" lang="ru-RU" sz="3600" b="1" i="0" u="none" strike="noStrike" kern="1200" cap="none" spc="0" normalizeH="0" baseline="0" noProof="0" dirty="0" smtClean="0">
              <a:ln>
                <a:noFill/>
              </a:ln>
              <a:solidFill>
                <a:srgbClr val="F0932C"/>
              </a:solidFill>
              <a:effectLst/>
              <a:uLnTx/>
              <a:uFillTx/>
              <a:latin typeface="Cambria"/>
              <a:ea typeface="+mj-ea"/>
              <a:cs typeface="+mj-cs"/>
            </a:endParaRPr>
          </a:p>
        </p:txBody>
      </p:sp>
      <p:grpSp>
        <p:nvGrpSpPr>
          <p:cNvPr id="7" name="Группа 6"/>
          <p:cNvGrpSpPr>
            <a:grpSpLocks/>
          </p:cNvGrpSpPr>
          <p:nvPr/>
        </p:nvGrpSpPr>
        <p:grpSpPr bwMode="auto">
          <a:xfrm>
            <a:off x="2987824" y="1511942"/>
            <a:ext cx="2438525" cy="1306307"/>
            <a:chOff x="1364023" y="1233734"/>
            <a:chExt cx="4010309" cy="1907234"/>
          </a:xfrm>
        </p:grpSpPr>
        <p:sp>
          <p:nvSpPr>
            <p:cNvPr id="8" name="Прямоугольник 7"/>
            <p:cNvSpPr/>
            <p:nvPr/>
          </p:nvSpPr>
          <p:spPr>
            <a:xfrm>
              <a:off x="1364023" y="1233734"/>
              <a:ext cx="4010309" cy="1907234"/>
            </a:xfrm>
            <a:prstGeom prst="rect">
              <a:avLst/>
            </a:prstGeom>
            <a:solidFill>
              <a:srgbClr val="F7C547"/>
            </a:solidFill>
            <a:ln w="12700" cap="flat" cmpd="sng" algn="ctr">
              <a:solidFill>
                <a:srgbClr val="F7C547">
                  <a:shade val="50000"/>
                </a:srgbClr>
              </a:solidFill>
              <a:prstDash val="solid"/>
            </a:ln>
            <a:effectLst/>
          </p:spPr>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ysClr val="window" lastClr="FFFFFF"/>
                </a:solidFill>
                <a:effectLst/>
                <a:uLnTx/>
                <a:uFillTx/>
                <a:latin typeface="Cambria"/>
                <a:ea typeface="+mn-ea"/>
                <a:cs typeface="+mn-cs"/>
              </a:endParaRPr>
            </a:p>
          </p:txBody>
        </p:sp>
        <p:pic>
          <p:nvPicPr>
            <p:cNvPr id="9" name="Рисунок 8"/>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1532973" y="1368303"/>
              <a:ext cx="3672408" cy="163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1" name="Рисунок 8"/>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179512" y="1918086"/>
            <a:ext cx="2736304" cy="1305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Объект 2"/>
          <p:cNvPicPr>
            <a:picLocks noGrp="1" noChangeAspect="1"/>
          </p:cNvPicPr>
          <p:nvPr>
            <p:ph idx="1"/>
          </p:nvPr>
        </p:nvPicPr>
        <p:blipFill>
          <a:blip r:embed="rId4" cstate="email">
            <a:extLst>
              <a:ext uri="{28A0092B-C50C-407E-A947-70E740481C1C}">
                <a14:useLocalDpi xmlns:a14="http://schemas.microsoft.com/office/drawing/2010/main"/>
              </a:ext>
            </a:extLst>
          </a:blip>
          <a:srcRect/>
          <a:stretch>
            <a:fillRect/>
          </a:stretch>
        </p:blipFill>
        <p:spPr>
          <a:xfrm>
            <a:off x="330988" y="2049636"/>
            <a:ext cx="2496307" cy="1028526"/>
          </a:xfrm>
        </p:spPr>
      </p:pic>
      <p:grpSp>
        <p:nvGrpSpPr>
          <p:cNvPr id="13" name="Группа 11"/>
          <p:cNvGrpSpPr>
            <a:grpSpLocks/>
          </p:cNvGrpSpPr>
          <p:nvPr/>
        </p:nvGrpSpPr>
        <p:grpSpPr bwMode="auto">
          <a:xfrm>
            <a:off x="5562821" y="1772816"/>
            <a:ext cx="3528392" cy="1183025"/>
            <a:chOff x="2488900" y="4523614"/>
            <a:chExt cx="5477720" cy="1929721"/>
          </a:xfrm>
        </p:grpSpPr>
        <p:pic>
          <p:nvPicPr>
            <p:cNvPr id="14" name="Рисунок 9"/>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2488900" y="4523614"/>
              <a:ext cx="5477720" cy="1929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Рисунок 3"/>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6690306" y="4680541"/>
              <a:ext cx="1101714" cy="1556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Рисунок 4"/>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2710036" y="4691488"/>
              <a:ext cx="3980270" cy="1545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 name="Прямоугольник 16"/>
          <p:cNvSpPr/>
          <p:nvPr/>
        </p:nvSpPr>
        <p:spPr>
          <a:xfrm>
            <a:off x="1161964" y="3214251"/>
            <a:ext cx="6984776" cy="461665"/>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400" b="1" i="0" u="sng" strike="noStrike" kern="0" cap="none" spc="0" normalizeH="0" baseline="0" noProof="0" dirty="0" smtClean="0">
                <a:ln>
                  <a:noFill/>
                </a:ln>
                <a:solidFill>
                  <a:srgbClr val="FF0000"/>
                </a:solidFill>
                <a:effectLst/>
                <a:uLnTx/>
                <a:uFillTx/>
                <a:latin typeface="Cambria"/>
                <a:ea typeface="+mj-ea"/>
                <a:cs typeface="Times New Roman" pitchFamily="18" charset="0"/>
              </a:rPr>
              <a:t>Анаграммы. Расшифруйте слова</a:t>
            </a:r>
            <a:endParaRPr kumimoji="0" lang="ru-RU" sz="1200" b="0" i="0" u="sng" strike="noStrike" kern="0" cap="none" spc="0" normalizeH="0" baseline="0" noProof="0" dirty="0" smtClean="0">
              <a:ln>
                <a:noFill/>
              </a:ln>
              <a:solidFill>
                <a:srgbClr val="FF0000"/>
              </a:solidFill>
              <a:effectLst/>
              <a:uLnTx/>
              <a:uFillTx/>
            </a:endParaRPr>
          </a:p>
        </p:txBody>
      </p:sp>
      <p:sp>
        <p:nvSpPr>
          <p:cNvPr id="18" name="TextBox 17"/>
          <p:cNvSpPr txBox="1"/>
          <p:nvPr/>
        </p:nvSpPr>
        <p:spPr>
          <a:xfrm>
            <a:off x="323528" y="3789040"/>
            <a:ext cx="8300392" cy="2554545"/>
          </a:xfrm>
          <a:prstGeom prst="rect">
            <a:avLst/>
          </a:prstGeom>
          <a:noFill/>
        </p:spPr>
        <p:txBody>
          <a:bodyPr wrap="square" rtlCol="0">
            <a:spAutoFit/>
          </a:bodyPr>
          <a:lstStyle/>
          <a:p>
            <a:pPr lvl="0" fontAlgn="base" latinLnBrk="0">
              <a:spcBef>
                <a:spcPct val="0"/>
              </a:spcBef>
            </a:pPr>
            <a:r>
              <a:rPr lang="ru-RU" sz="3200" dirty="0">
                <a:solidFill>
                  <a:srgbClr val="000000"/>
                </a:solidFill>
                <a:latin typeface="Cambria" pitchFamily="18" charset="0"/>
                <a:cs typeface="Times New Roman" pitchFamily="18" charset="0"/>
              </a:rPr>
              <a:t>СИПЕНЯ </a:t>
            </a:r>
            <a:r>
              <a:rPr lang="ru-RU" sz="3200" b="1" dirty="0" smtClean="0">
                <a:solidFill>
                  <a:srgbClr val="000000"/>
                </a:solidFill>
                <a:latin typeface="Cambria" pitchFamily="18" charset="0"/>
                <a:cs typeface="Times New Roman" pitchFamily="18" charset="0"/>
              </a:rPr>
              <a:t>(ПЕНСИЯ)</a:t>
            </a:r>
            <a:endParaRPr lang="ru-RU" sz="3200" b="1" dirty="0">
              <a:solidFill>
                <a:srgbClr val="000000"/>
              </a:solidFill>
              <a:latin typeface="Cambria" pitchFamily="18" charset="0"/>
              <a:cs typeface="Times New Roman" pitchFamily="18" charset="0"/>
            </a:endParaRPr>
          </a:p>
          <a:p>
            <a:pPr lvl="0" fontAlgn="base" latinLnBrk="0">
              <a:spcBef>
                <a:spcPct val="0"/>
              </a:spcBef>
            </a:pPr>
            <a:r>
              <a:rPr lang="ru-RU" sz="3200" dirty="0">
                <a:solidFill>
                  <a:srgbClr val="000000"/>
                </a:solidFill>
                <a:latin typeface="Cambria" pitchFamily="18" charset="0"/>
                <a:cs typeface="Times New Roman" pitchFamily="18" charset="0"/>
              </a:rPr>
              <a:t>ЛАКМЕРА</a:t>
            </a:r>
            <a:r>
              <a:rPr lang="ru-RU" sz="3200" b="1" dirty="0">
                <a:solidFill>
                  <a:srgbClr val="000000"/>
                </a:solidFill>
                <a:latin typeface="Cambria" pitchFamily="18" charset="0"/>
                <a:cs typeface="Times New Roman" pitchFamily="18" charset="0"/>
              </a:rPr>
              <a:t> </a:t>
            </a:r>
            <a:r>
              <a:rPr lang="ru-RU" sz="3200" b="1" dirty="0" smtClean="0">
                <a:solidFill>
                  <a:srgbClr val="000000"/>
                </a:solidFill>
                <a:latin typeface="Cambria" pitchFamily="18" charset="0"/>
                <a:cs typeface="Times New Roman" pitchFamily="18" charset="0"/>
              </a:rPr>
              <a:t>(РЕКЛАМА)</a:t>
            </a:r>
            <a:endParaRPr lang="ru-RU" sz="3200" b="1" dirty="0">
              <a:solidFill>
                <a:srgbClr val="000000"/>
              </a:solidFill>
              <a:latin typeface="Cambria" pitchFamily="18" charset="0"/>
              <a:cs typeface="Times New Roman" pitchFamily="18" charset="0"/>
            </a:endParaRPr>
          </a:p>
          <a:p>
            <a:pPr lvl="0" fontAlgn="base" latinLnBrk="0">
              <a:spcBef>
                <a:spcPct val="0"/>
              </a:spcBef>
            </a:pPr>
            <a:r>
              <a:rPr lang="ru-RU" sz="3200" dirty="0">
                <a:solidFill>
                  <a:srgbClr val="000000"/>
                </a:solidFill>
                <a:latin typeface="Cambria" pitchFamily="18" charset="0"/>
                <a:cs typeface="Times New Roman" pitchFamily="18" charset="0"/>
              </a:rPr>
              <a:t>ПАРТАЛАЗ</a:t>
            </a:r>
            <a:r>
              <a:rPr lang="ru-RU" sz="3200" b="1" dirty="0">
                <a:solidFill>
                  <a:srgbClr val="000000"/>
                </a:solidFill>
                <a:latin typeface="Cambria" pitchFamily="18" charset="0"/>
                <a:cs typeface="Times New Roman" pitchFamily="18" charset="0"/>
              </a:rPr>
              <a:t> </a:t>
            </a:r>
            <a:r>
              <a:rPr lang="ru-RU" sz="3200" b="1" dirty="0" smtClean="0">
                <a:solidFill>
                  <a:srgbClr val="000000"/>
                </a:solidFill>
                <a:latin typeface="Cambria" pitchFamily="18" charset="0"/>
                <a:cs typeface="Times New Roman" pitchFamily="18" charset="0"/>
              </a:rPr>
              <a:t>(ЗАРПЛАТА)</a:t>
            </a:r>
            <a:endParaRPr lang="ru-RU" sz="3200" b="1" dirty="0">
              <a:solidFill>
                <a:srgbClr val="000000"/>
              </a:solidFill>
              <a:latin typeface="Cambria" pitchFamily="18" charset="0"/>
              <a:cs typeface="Times New Roman" pitchFamily="18" charset="0"/>
            </a:endParaRPr>
          </a:p>
          <a:p>
            <a:pPr lvl="0" fontAlgn="base" latinLnBrk="0">
              <a:spcBef>
                <a:spcPct val="0"/>
              </a:spcBef>
            </a:pPr>
            <a:r>
              <a:rPr lang="ru-RU" sz="3200" dirty="0">
                <a:solidFill>
                  <a:srgbClr val="000000"/>
                </a:solidFill>
                <a:latin typeface="Cambria" pitchFamily="18" charset="0"/>
                <a:cs typeface="Times New Roman" pitchFamily="18" charset="0"/>
              </a:rPr>
              <a:t>ОВОДРОГ</a:t>
            </a:r>
            <a:r>
              <a:rPr lang="ru-RU" sz="3200" b="1" dirty="0">
                <a:solidFill>
                  <a:srgbClr val="000000"/>
                </a:solidFill>
                <a:latin typeface="Cambria" pitchFamily="18" charset="0"/>
                <a:cs typeface="Times New Roman" pitchFamily="18" charset="0"/>
              </a:rPr>
              <a:t> </a:t>
            </a:r>
            <a:r>
              <a:rPr lang="ru-RU" sz="3200" b="1" dirty="0" smtClean="0">
                <a:solidFill>
                  <a:srgbClr val="000000"/>
                </a:solidFill>
                <a:latin typeface="Cambria" pitchFamily="18" charset="0"/>
                <a:cs typeface="Times New Roman" pitchFamily="18" charset="0"/>
              </a:rPr>
              <a:t> (ДОГОВОР)</a:t>
            </a:r>
            <a:endParaRPr lang="ru-RU" sz="3200" b="1" dirty="0">
              <a:solidFill>
                <a:srgbClr val="000000"/>
              </a:solidFill>
              <a:latin typeface="Cambria" pitchFamily="18" charset="0"/>
              <a:cs typeface="Times New Roman" pitchFamily="18" charset="0"/>
            </a:endParaRPr>
          </a:p>
          <a:p>
            <a:pPr lvl="0" fontAlgn="base" latinLnBrk="0">
              <a:spcBef>
                <a:spcPct val="0"/>
              </a:spcBef>
            </a:pPr>
            <a:r>
              <a:rPr lang="ru-RU" sz="3200" dirty="0">
                <a:solidFill>
                  <a:srgbClr val="000000"/>
                </a:solidFill>
                <a:latin typeface="Cambria" pitchFamily="18" charset="0"/>
                <a:cs typeface="Times New Roman" pitchFamily="18" charset="0"/>
              </a:rPr>
              <a:t>КАНОЭКОМИ</a:t>
            </a:r>
            <a:r>
              <a:rPr lang="ru-RU" sz="2800" b="1" dirty="0">
                <a:solidFill>
                  <a:srgbClr val="000000"/>
                </a:solidFill>
                <a:latin typeface="Cambria" pitchFamily="18" charset="0"/>
                <a:cs typeface="Times New Roman" pitchFamily="18" charset="0"/>
              </a:rPr>
              <a:t> </a:t>
            </a:r>
            <a:r>
              <a:rPr lang="ru-RU" sz="2800" b="1" dirty="0" smtClean="0">
                <a:solidFill>
                  <a:srgbClr val="000000"/>
                </a:solidFill>
                <a:latin typeface="Cambria" pitchFamily="18" charset="0"/>
                <a:cs typeface="Times New Roman" pitchFamily="18" charset="0"/>
              </a:rPr>
              <a:t> </a:t>
            </a:r>
            <a:r>
              <a:rPr lang="ru-RU" sz="3200" b="1" dirty="0" smtClean="0">
                <a:solidFill>
                  <a:srgbClr val="000000"/>
                </a:solidFill>
                <a:latin typeface="Cambria" pitchFamily="18" charset="0"/>
                <a:cs typeface="Times New Roman" pitchFamily="18" charset="0"/>
              </a:rPr>
              <a:t>(ЭКОНОМИКА)</a:t>
            </a:r>
            <a:endParaRPr lang="ru-RU" sz="3200" b="1" dirty="0">
              <a:solidFill>
                <a:srgbClr val="000000"/>
              </a:solidFill>
              <a:latin typeface="Cambria" pitchFamily="18" charset="0"/>
              <a:cs typeface="Times New Roman" pitchFamily="18" charset="0"/>
            </a:endParaRPr>
          </a:p>
        </p:txBody>
      </p:sp>
      <p:pic>
        <p:nvPicPr>
          <p:cNvPr id="19" name="Picture 2" descr="http://www.cliparthut.com/clip-arts/346/mystery-clip-art-346644.gif"/>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5559745" y="3776438"/>
            <a:ext cx="3291239" cy="2289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1349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animEffect transition="in" filter="fade">
                                      <p:cBhvr>
                                        <p:cTn id="7" dur="500"/>
                                        <p:tgtEl>
                                          <p:spTgt spid="6">
                                            <p:txEl>
                                              <p:pRg st="4" end="4"/>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par>
                                <p:cTn id="28" presetID="10" presetClass="entr" presetSubtype="0"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17" grpId="0"/>
      <p:bldP spid="18" grpId="0"/>
    </p:bldLst>
  </p:timing>
</p:sld>
</file>

<file path=ppt/theme/theme1.xml><?xml version="1.0" encoding="utf-8"?>
<a:theme xmlns:a="http://schemas.openxmlformats.org/drawingml/2006/main" name="Тема Office">
  <a:themeElements>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Тема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488</TotalTime>
  <Words>1864</Words>
  <Application>Microsoft Office PowerPoint</Application>
  <PresentationFormat>Экран (4:3)</PresentationFormat>
  <Paragraphs>146</Paragraphs>
  <Slides>29</Slides>
  <Notes>0</Notes>
  <HiddenSlides>0</HiddenSlides>
  <MMClips>0</MMClips>
  <ScaleCrop>false</ScaleCrop>
  <HeadingPairs>
    <vt:vector size="6" baseType="variant">
      <vt:variant>
        <vt:lpstr>Использованные шрифты</vt:lpstr>
      </vt:variant>
      <vt:variant>
        <vt:i4>8</vt:i4>
      </vt:variant>
      <vt:variant>
        <vt:lpstr>Тема</vt:lpstr>
      </vt:variant>
      <vt:variant>
        <vt:i4>1</vt:i4>
      </vt:variant>
      <vt:variant>
        <vt:lpstr>Заголовки слайдов</vt:lpstr>
      </vt:variant>
      <vt:variant>
        <vt:i4>29</vt:i4>
      </vt:variant>
    </vt:vector>
  </HeadingPairs>
  <TitlesOfParts>
    <vt:vector size="38" baseType="lpstr">
      <vt:lpstr>맑은 고딕</vt:lpstr>
      <vt:lpstr>Arial</vt:lpstr>
      <vt:lpstr>Calibri</vt:lpstr>
      <vt:lpstr>Calibri Light</vt:lpstr>
      <vt:lpstr>Cambria</vt:lpstr>
      <vt:lpstr>Georgia</vt:lpstr>
      <vt:lpstr>PT Sans</vt:lpstr>
      <vt:lpstr>Times New Roman</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«Пословицы, поговорки»</vt:lpstr>
      <vt:lpstr>А.И. Куприн «Чудесный доктор»</vt:lpstr>
      <vt:lpstr>А.И. Куприн «Чудесный доктор»</vt:lpstr>
      <vt:lpstr>В.Г. Распутин. «Уроки французского»</vt:lpstr>
      <vt:lpstr>В.Г. Распутин. «Уроки французского»</vt:lpstr>
      <vt:lpstr>Финансовая грамотность на уроках  русского языка</vt:lpstr>
      <vt:lpstr>Финансовая грамотность на уроках  русского языка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Михаил Горяйнов</dc:creator>
  <cp:lastModifiedBy>Герман</cp:lastModifiedBy>
  <cp:revision>46</cp:revision>
  <dcterms:created xsi:type="dcterms:W3CDTF">2013-11-19T05:52:05Z</dcterms:created>
  <dcterms:modified xsi:type="dcterms:W3CDTF">2022-11-09T19:59:18Z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354429</vt:lpwstr>
  </property>
  <property fmtid="{D5CDD505-2E9C-101B-9397-08002B2CF9AE}" pid="3" name="NXPowerLiteSettings">
    <vt:lpwstr>F6000400038000</vt:lpwstr>
  </property>
  <property fmtid="{D5CDD505-2E9C-101B-9397-08002B2CF9AE}" pid="4" name="NXPowerLiteVersion">
    <vt:lpwstr>D4.3.1</vt:lpwstr>
  </property>
</Properties>
</file>