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6"/>
  </p:notesMasterIdLst>
  <p:sldIdLst>
    <p:sldId id="256" r:id="rId2"/>
    <p:sldId id="258" r:id="rId3"/>
    <p:sldId id="285" r:id="rId4"/>
    <p:sldId id="288" r:id="rId5"/>
    <p:sldId id="289" r:id="rId6"/>
    <p:sldId id="281" r:id="rId7"/>
    <p:sldId id="282" r:id="rId8"/>
    <p:sldId id="284" r:id="rId9"/>
    <p:sldId id="262" r:id="rId10"/>
    <p:sldId id="267" r:id="rId11"/>
    <p:sldId id="270" r:id="rId12"/>
    <p:sldId id="274" r:id="rId13"/>
    <p:sldId id="271" r:id="rId14"/>
    <p:sldId id="273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3B9903-54F8-40F9-B6D9-25314AAA1C3F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3A4B9-026B-4E6D-8A4B-8CCF979357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91E1-FA08-4994-A275-EF9E78ACA4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DA22-D8B1-420B-A919-1D1CC271C2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91E1-FA08-4994-A275-EF9E78ACA4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DA22-D8B1-420B-A919-1D1CC271C2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91E1-FA08-4994-A275-EF9E78ACA4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DA22-D8B1-420B-A919-1D1CC271C2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91E1-FA08-4994-A275-EF9E78ACA4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DA22-D8B1-420B-A919-1D1CC271C2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91E1-FA08-4994-A275-EF9E78ACA4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DA22-D8B1-420B-A919-1D1CC271C2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91E1-FA08-4994-A275-EF9E78ACA4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DA22-D8B1-420B-A919-1D1CC271C2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91E1-FA08-4994-A275-EF9E78ACA4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DA22-D8B1-420B-A919-1D1CC271C2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91E1-FA08-4994-A275-EF9E78ACA4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DA22-D8B1-420B-A919-1D1CC271C2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91E1-FA08-4994-A275-EF9E78ACA4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DA22-D8B1-420B-A919-1D1CC271C2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91E1-FA08-4994-A275-EF9E78ACA4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9DA22-D8B1-420B-A919-1D1CC271C2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991E1-FA08-4994-A275-EF9E78ACA4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E359DA22-D8B1-420B-A919-1D1CC271C2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D991E1-FA08-4994-A275-EF9E78ACA4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59DA22-D8B1-420B-A919-1D1CC271C2C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775554" y="1097279"/>
            <a:ext cx="488679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Цель обучения ребенка состоит в том, чтобы   делать его способным развиваться дальше, без помощи учителя».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Элберт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Хаббарт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36431" y="1822101"/>
            <a:ext cx="983956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endParaRPr lang="ru-RU" sz="3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Формирование математической                   грамотности  на уроках математики.</a:t>
            </a:r>
          </a:p>
          <a:p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3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07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8171" y="272144"/>
            <a:ext cx="89148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algn="ctr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Темы 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практико- ориентированных задач нового типа ОГЭ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9373" y="1702191"/>
            <a:ext cx="911598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1.Планировка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квартиры.</a:t>
            </a:r>
            <a:endParaRPr lang="ru-RU" sz="24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2.Листы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бумаги.</a:t>
            </a:r>
            <a:endParaRPr lang="ru-RU" sz="24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3.Маркировка шин.</a:t>
            </a:r>
            <a:endParaRPr lang="ru-RU" sz="24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4.Печь для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бани.</a:t>
            </a:r>
            <a:endParaRPr lang="ru-RU" sz="24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5.План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местности.</a:t>
            </a:r>
            <a:endParaRPr lang="ru-RU" sz="24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6.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Тарифы.</a:t>
            </a:r>
            <a:endParaRPr lang="ru-RU" sz="24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7.Участок.</a:t>
            </a:r>
            <a:endParaRPr lang="ru-RU" sz="24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8.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Теплицы.</a:t>
            </a:r>
            <a:endParaRPr lang="ru-RU" sz="24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9.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Зонты.</a:t>
            </a:r>
            <a:endParaRPr lang="ru-RU" sz="24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10.Кольцевая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дорога.</a:t>
            </a:r>
            <a:endParaRPr lang="ru-RU" sz="24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11. Оформление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ОСАГО.</a:t>
            </a:r>
            <a:endParaRPr lang="ru-RU" sz="24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12.Террасы.</a:t>
            </a:r>
            <a:endParaRPr lang="ru-RU" sz="2400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66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229" y="1497923"/>
            <a:ext cx="11287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59229" y="190304"/>
            <a:ext cx="113973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9229" y="914400"/>
            <a:ext cx="1139734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графике точками изображено количество минут, потраченных на исходящие вызовы, и количество гигабайтов мобильного интернета, израсходованных абонентом в процессе пользования смартфоном, за каждый месяц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года. Для удобства точки, соответствующие минутам и гигабайтам, соединены сплошными и пунктирными линиями соответственно.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9228" y="1941342"/>
            <a:ext cx="6027503" cy="444538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943600" y="2621020"/>
            <a:ext cx="6126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Определите</a:t>
            </a:r>
            <a:r>
              <a:rPr lang="ru-RU" dirty="0"/>
              <a:t>, какие месяцы соответствуют указанному в таблице количеству израсходованных гигабайтов.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57899" y="3544349"/>
            <a:ext cx="6050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Израсходованные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минуты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175   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225 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275 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	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350 мин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	</a:t>
            </a:r>
          </a:p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Номера месяцев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	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057900" y="4467679"/>
            <a:ext cx="59957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2. Сколько рублей потратил абонент на услуги  связи в мае?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27076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160" y="471716"/>
            <a:ext cx="11399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для организации познавательной деятельности учащихся на уроках.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4160" y="1118047"/>
            <a:ext cx="118211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Для маркировки автомобильных шин применяется единая система обозначений (см. рис. 1). Первое число означает ширину В шины (ширину протектора) в миллиметрах (см. рис.2). Второе число —высота боковины Н в процентах к ширине шины.</a:t>
            </a:r>
          </a:p>
          <a:p>
            <a:r>
              <a:rPr lang="ru-RU" dirty="0"/>
              <a:t>Последующая буква означает</a:t>
            </a:r>
          </a:p>
          <a:p>
            <a:r>
              <a:rPr lang="ru-RU" dirty="0"/>
              <a:t>конструкцию шины.</a:t>
            </a:r>
          </a:p>
          <a:p>
            <a:r>
              <a:rPr lang="ru-RU" dirty="0"/>
              <a:t>Например, буква R значит,</a:t>
            </a:r>
          </a:p>
          <a:p>
            <a:r>
              <a:rPr lang="ru-RU" dirty="0"/>
              <a:t>что шина радиальная,</a:t>
            </a:r>
          </a:p>
          <a:p>
            <a:r>
              <a:rPr lang="ru-RU" dirty="0"/>
              <a:t>то есть нити каркаса в боковине шины расположены</a:t>
            </a:r>
          </a:p>
          <a:p>
            <a:r>
              <a:rPr lang="ru-RU" dirty="0"/>
              <a:t>в</a:t>
            </a:r>
            <a:r>
              <a:rPr lang="ru-RU" dirty="0" smtClean="0"/>
              <a:t>доль </a:t>
            </a:r>
            <a:r>
              <a:rPr lang="ru-RU" dirty="0"/>
              <a:t>радиусов колеса. На всех легковых автомобилях</a:t>
            </a:r>
          </a:p>
          <a:p>
            <a:r>
              <a:rPr lang="ru-RU" dirty="0"/>
              <a:t>применяются шины радиальной конструкции За</a:t>
            </a:r>
          </a:p>
          <a:p>
            <a:r>
              <a:rPr lang="ru-RU" dirty="0"/>
              <a:t>обозначением типа конструкции шины идёт число,</a:t>
            </a:r>
          </a:p>
          <a:p>
            <a:r>
              <a:rPr lang="ru-RU" dirty="0"/>
              <a:t>указывающее диаметр диска колеса в дюймах</a:t>
            </a:r>
          </a:p>
          <a:p>
            <a:r>
              <a:rPr lang="ru-RU" dirty="0"/>
              <a:t>(в одном дюйме 25,4 мм). По сути, это диаметр d</a:t>
            </a:r>
          </a:p>
          <a:p>
            <a:r>
              <a:rPr lang="ru-RU" dirty="0"/>
              <a:t>внутреннего отверстия в шине. Таким образом,</a:t>
            </a:r>
          </a:p>
          <a:p>
            <a:r>
              <a:rPr lang="ru-RU" dirty="0"/>
              <a:t>общий диаметр колеса D легко найти, зная диаметр диска и высоту боковины.</a:t>
            </a:r>
          </a:p>
          <a:p>
            <a:r>
              <a:rPr lang="ru-RU" dirty="0"/>
              <a:t>Последний символ в маркировке — индекс скорости. Возможны дополнительные маркировки, означающие допустимую нагрузку на шину, сезонность использования и тип дорожного покрытия, где рекомендуется использовать шину.</a:t>
            </a:r>
          </a:p>
          <a:p>
            <a:r>
              <a:rPr lang="ru-RU" dirty="0"/>
              <a:t>Завод производит автомобили и устанавливает на них шины с маркировкой: 225/60 R18. Завод допускает установку шин с другими маркировками.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3361" y="1834710"/>
            <a:ext cx="4166513" cy="10924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29874" y="2102801"/>
            <a:ext cx="1880012" cy="2591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0485" y="381000"/>
            <a:ext cx="10711543" cy="284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7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Задачи, в которых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необходимо исследовать все возможные варианты и сделать определенный вывод.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3029" y="1012371"/>
            <a:ext cx="1149531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Пример: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По периметру участка планируется установить забор. С двух сторон сквера будут два входа. При обсуждении, каким должен быть забор, рассматривалось два варианта: кованый или комбинированный. Цены на доставку оборудования и на установочные работы, а также стоимость изготовления одного погонного метра забора представлены в таблице. На сколько рублей общая стоимость кованного забора меньше общей стоимости комбинированного 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525" y="2968283"/>
            <a:ext cx="4694709" cy="34043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743" y="2862943"/>
            <a:ext cx="6852795" cy="235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30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645" y="599607"/>
            <a:ext cx="10672997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 Математическая </a:t>
            </a:r>
            <a:r>
              <a:rPr lang="ru-RU" sz="24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грамотность — способность человека определять и понимать роль математики в мире, в котором он живет, высказывать хорошо обоснованные математические суждения и использовать математику так, чтобы удовлетворять в настоящем и будущем потребности, присущие созидательному, заинтересованному и мыслящему </a:t>
            </a:r>
            <a:r>
              <a:rPr lang="ru-RU" sz="2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гражданину.</a:t>
            </a:r>
            <a:endParaRPr lang="ru-RU" sz="24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«ОВЛАДЕНИЕ = УСВОЕНИЕ + ПРИМЕНЕНИЕ ЗНАНИЙ НА ПРАКТИКЕ»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 </a:t>
            </a:r>
            <a:endParaRPr lang="ru-RU" sz="2800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63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9843" y="1076960"/>
            <a:ext cx="1195215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грамотность – это способность человека мыслить математически, формулировать, применять и интерпретировать математику для решения задач в разнообразных практических контекстах.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 включает в себя понятия, процедуры и факты, а также инструменты для описания, объяснения и предсказания явлений. Она помогает людям понять роль математики в мире, высказывать хорошо обоснованные суждения и принимать конструктивные  решения.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определении математической грамотности особое внимание уделяется использованию математики для решения практических задач в различных контекстах.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0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7457" y="942535"/>
            <a:ext cx="11625943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Развивать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математическую грамотность надо постепенно, начиная с 5 класса. Регулярно включать в ход урока задания на </a:t>
            </a:r>
            <a:r>
              <a:rPr lang="ru-RU" sz="2400" b="1" i="1" u="sng" dirty="0">
                <a:latin typeface="Times New Roman" pitchFamily="18" charset="0"/>
                <a:cs typeface="Times New Roman" pitchFamily="18" charset="0"/>
              </a:rPr>
              <a:t>«изменение и зависимости», «пространство и форма», «неопределенность», «количественные рассуждения» и т.п</a:t>
            </a: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..</a:t>
            </a:r>
            <a:endParaRPr lang="ru-RU" sz="2400" b="1" i="1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Эти задания можно использовать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 игровой момент на уроке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 проблемный элемент в начале урока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 задание – «толчок» к созданию гипотезы для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проекта;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 задание для смены деятельности на уроке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 модель реальной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жизненной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ситуации, иллюстрирующей необходимость изучения какого либо понятия на уроке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 задание, устанавливающее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межпредметные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связи в процессе обучения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Задания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такого типа можно включать в школьные олимпиады, математические викторины;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87558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645" y="599607"/>
            <a:ext cx="1067299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2800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У Вити 50 рублей. Булочка стоит 8 рублей. Какое наибольшее количество булочек может купить Витя? 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50:8 = 6 (ост.2)</a:t>
            </a:r>
            <a:endParaRPr lang="ru-RU" sz="24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 </a:t>
            </a:r>
            <a:endParaRPr lang="ru-RU" sz="2800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1026" name="Picture 2" descr="D:\Galina\Desktop\png-clipart-bath-bun-milk-cinnamon-roll-hot-cross-bun-toast-pastry-baked-goods-food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3633" y="2647323"/>
            <a:ext cx="3766231" cy="30881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3663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645" y="599607"/>
            <a:ext cx="1067299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2800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каждом кабинете офиса 8 рабочих мест. Какого наименьшего количества кабинетов достаточно, чтобы разместить 50 сотрудников?      </a:t>
            </a:r>
            <a:r>
              <a:rPr lang="ru-RU" sz="28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50:8 = 6 (ост.2)</a:t>
            </a:r>
            <a:endParaRPr lang="ru-RU" sz="28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 </a:t>
            </a:r>
            <a:endParaRPr lang="ru-RU" sz="2800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4" name="Picture 2" descr="D:\школа Черепаново\19-20\вытупление функциональная грамотность\моя презентация\Рисунок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1329" y="3050532"/>
            <a:ext cx="6047066" cy="301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63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41" y="1012873"/>
            <a:ext cx="10972800" cy="1519311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доме 18 этажей, на каждом этаже по 3 квартиры. На каком этаже живет Маша, если она живет в квартире под номером 26?</a:t>
            </a:r>
          </a:p>
          <a:p>
            <a:pPr marL="0" indent="0">
              <a:buNone/>
            </a:pPr>
            <a:endParaRPr lang="ru-RU" sz="3600" b="1" dirty="0" smtClean="0"/>
          </a:p>
        </p:txBody>
      </p:sp>
      <p:pic>
        <p:nvPicPr>
          <p:cNvPr id="6146" name="Picture 2" descr="D:\школа Черепаново\19-20\вытупление функциональная грамотность\моя презентация\Рисунок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8781" y="2971928"/>
            <a:ext cx="3644151" cy="3644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623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9993" y="759655"/>
            <a:ext cx="10155561" cy="3954949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Больному прописано лекарство, которое нужно пить по 0,5 г 3 раза в день в течение 21 дня. В одной упаковке 10 таблеток лекарства по 0,5 г. Какого наименьшего количества упаковок хватит на весь курс лечения?</a:t>
            </a:r>
          </a:p>
          <a:p>
            <a:pPr marL="0" indent="0">
              <a:buNone/>
            </a:pPr>
            <a:endParaRPr lang="ru-RU" sz="3600" b="1" dirty="0" smtClean="0"/>
          </a:p>
        </p:txBody>
      </p:sp>
      <p:pic>
        <p:nvPicPr>
          <p:cNvPr id="9218" name="Picture 2" descr="D:\школа Черепаново\19-20\вытупление функциональная грамотность\моя презентация\Рисунок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0944" y="2675315"/>
            <a:ext cx="4611369" cy="198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99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60" y="274638"/>
            <a:ext cx="11856640" cy="1143000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Задания «А как в реальности?»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D:\школа Черепаново\19-20\вытупление функциональная грамотность\моя презентация\Рисунок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0405" y="1427110"/>
            <a:ext cx="8640960" cy="1621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школа Черепаново\19-20\вытупление функциональная грамотность\моя презентация\Рисунок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0406" y="4005064"/>
            <a:ext cx="11158873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170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649" y="1350499"/>
            <a:ext cx="12193664" cy="458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27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33885</TotalTime>
  <Words>652</Words>
  <Application>Microsoft Office PowerPoint</Application>
  <PresentationFormat>Широкоэкранный</PresentationFormat>
  <Paragraphs>77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Calibri</vt:lpstr>
      <vt:lpstr>Constantia</vt:lpstr>
      <vt:lpstr>Times New Roman</vt:lpstr>
      <vt:lpstr>Wingdings 2</vt:lpstr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Задания «А как в реальности?»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Герман</cp:lastModifiedBy>
  <cp:revision>72</cp:revision>
  <dcterms:created xsi:type="dcterms:W3CDTF">2021-02-26T02:09:56Z</dcterms:created>
  <dcterms:modified xsi:type="dcterms:W3CDTF">2022-11-09T19:59:56Z</dcterms:modified>
</cp:coreProperties>
</file>